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1.jpeg" ContentType="image/jpeg"/>
  <Override PartName="/ppt/theme/theme2.xml" ContentType="application/vnd.openxmlformats-officedocument.theme+xml"/>
  <Override PartName="/ppt/media/image2.jpeg" ContentType="image/jpeg"/>
  <Override PartName="/ppt/media/image3.jpeg" ContentType="image/jpeg"/>
  <Override PartName="/ppt/media/image4.jpeg" ContentType="image/jpeg"/>
  <Override PartName="/ppt/media/image5.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lvl1pPr>
    <a:lvl2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lvl2pPr>
    <a:lvl3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lvl3pPr>
    <a:lvl4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lvl4pPr>
    <a:lvl5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lvl5pPr>
    <a:lvl6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lvl6pPr>
    <a:lvl7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lvl7pPr>
    <a:lvl8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lvl8pPr>
    <a:lvl9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2E8"/>
          </a:solidFill>
        </a:fill>
      </a:tcStyle>
    </a:wholeTbl>
    <a:band2H>
      <a:tcTxStyle b="def" i="def"/>
      <a:tcStyle>
        <a:tcBdr/>
        <a:fill>
          <a:solidFill>
            <a:srgbClr val="E6EA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E7CB"/>
          </a:solidFill>
        </a:fill>
      </a:tcStyle>
    </a:wholeTbl>
    <a:band2H>
      <a:tcTxStyle b="def" i="def"/>
      <a:tcStyle>
        <a:tcBdr/>
        <a:fill>
          <a:solidFill>
            <a:srgbClr val="F8F4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CDDE"/>
          </a:solidFill>
        </a:fill>
      </a:tcStyle>
    </a:wholeTbl>
    <a:band2H>
      <a:tcTxStyle b="def" i="def"/>
      <a:tcStyle>
        <a:tcBdr/>
        <a:fill>
          <a:solidFill>
            <a:srgbClr val="EBE8E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Helvetica Light"/>
          <a:ea typeface="Helvetica Light"/>
          <a:cs typeface="Helvetica Ligh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9" name="Shape 119"/>
          <p:cNvSpPr/>
          <p:nvPr>
            <p:ph type="sldImg"/>
          </p:nvPr>
        </p:nvSpPr>
        <p:spPr>
          <a:xfrm>
            <a:off x="1143000" y="685800"/>
            <a:ext cx="4572000" cy="3429000"/>
          </a:xfrm>
          <a:prstGeom prst="rect">
            <a:avLst/>
          </a:prstGeom>
        </p:spPr>
        <p:txBody>
          <a:bodyPr/>
          <a:lstStyle/>
          <a:p>
            <a:pPr/>
          </a:p>
        </p:txBody>
      </p:sp>
      <p:sp>
        <p:nvSpPr>
          <p:cNvPr id="120" name="Shape 12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Shape 309"/>
          <p:cNvSpPr/>
          <p:nvPr>
            <p:ph type="sldImg"/>
          </p:nvPr>
        </p:nvSpPr>
        <p:spPr>
          <a:prstGeom prst="rect">
            <a:avLst/>
          </a:prstGeom>
        </p:spPr>
        <p:txBody>
          <a:bodyPr/>
          <a:lstStyle/>
          <a:p>
            <a:pPr/>
          </a:p>
        </p:txBody>
      </p:sp>
      <p:sp>
        <p:nvSpPr>
          <p:cNvPr id="310" name="Shape 310"/>
          <p:cNvSpPr/>
          <p:nvPr>
            <p:ph type="body" sz="quarter" idx="1"/>
          </p:nvPr>
        </p:nvSpPr>
        <p:spPr>
          <a:prstGeom prst="rect">
            <a:avLst/>
          </a:prstGeom>
        </p:spPr>
        <p:txBody>
          <a:bodyPr/>
          <a:lstStyle/>
          <a:p>
            <a:pPr/>
            <a:r>
              <a:t>over 100TB of RAM total</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Shape 317"/>
          <p:cNvSpPr/>
          <p:nvPr>
            <p:ph type="sldImg"/>
          </p:nvPr>
        </p:nvSpPr>
        <p:spPr>
          <a:prstGeom prst="rect">
            <a:avLst/>
          </a:prstGeom>
        </p:spPr>
        <p:txBody>
          <a:bodyPr/>
          <a:lstStyle/>
          <a:p>
            <a:pPr/>
          </a:p>
        </p:txBody>
      </p:sp>
      <p:sp>
        <p:nvSpPr>
          <p:cNvPr id="318" name="Shape 318"/>
          <p:cNvSpPr/>
          <p:nvPr>
            <p:ph type="body" sz="quarter" idx="1"/>
          </p:nvPr>
        </p:nvSpPr>
        <p:spPr>
          <a:prstGeom prst="rect">
            <a:avLst/>
          </a:prstGeom>
        </p:spPr>
        <p:txBody>
          <a:bodyPr/>
          <a:lstStyle/>
          <a:p>
            <a:pPr/>
            <a:r>
              <a:t>over 100TB of RAM total</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Shape 334"/>
          <p:cNvSpPr/>
          <p:nvPr>
            <p:ph type="sldImg"/>
          </p:nvPr>
        </p:nvSpPr>
        <p:spPr>
          <a:prstGeom prst="rect">
            <a:avLst/>
          </a:prstGeom>
        </p:spPr>
        <p:txBody>
          <a:bodyPr/>
          <a:lstStyle/>
          <a:p>
            <a:pPr/>
          </a:p>
        </p:txBody>
      </p:sp>
      <p:sp>
        <p:nvSpPr>
          <p:cNvPr id="335" name="Shape 335"/>
          <p:cNvSpPr/>
          <p:nvPr>
            <p:ph type="body" sz="quarter" idx="1"/>
          </p:nvPr>
        </p:nvSpPr>
        <p:spPr>
          <a:prstGeom prst="rect">
            <a:avLst/>
          </a:prstGeom>
        </p:spPr>
        <p:txBody>
          <a:bodyPr/>
          <a:lstStyle/>
          <a:p>
            <a:pPr/>
            <a:r>
              <a:t>over 100TB of RAM total</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pic>
        <p:nvPicPr>
          <p:cNvPr id="87" name="image1.jpeg" descr="image1.jpeg"/>
          <p:cNvPicPr>
            <a:picLocks noChangeAspect="1"/>
          </p:cNvPicPr>
          <p:nvPr/>
        </p:nvPicPr>
        <p:blipFill>
          <a:blip r:embed="rId2">
            <a:extLst/>
          </a:blip>
          <a:stretch>
            <a:fillRect/>
          </a:stretch>
        </p:blipFill>
        <p:spPr>
          <a:xfrm>
            <a:off x="-2" y="-2"/>
            <a:ext cx="13004803" cy="9753602"/>
          </a:xfrm>
          <a:prstGeom prst="rect">
            <a:avLst/>
          </a:prstGeom>
          <a:ln w="12700">
            <a:miter lim="400000"/>
          </a:ln>
        </p:spPr>
      </p:pic>
      <p:pic>
        <p:nvPicPr>
          <p:cNvPr id="88" name="image2.png" descr="image2.png"/>
          <p:cNvPicPr>
            <a:picLocks noChangeAspect="1"/>
          </p:cNvPicPr>
          <p:nvPr/>
        </p:nvPicPr>
        <p:blipFill>
          <a:blip r:embed="rId3">
            <a:extLst/>
          </a:blip>
          <a:stretch>
            <a:fillRect/>
          </a:stretch>
        </p:blipFill>
        <p:spPr>
          <a:xfrm>
            <a:off x="1753858" y="9123975"/>
            <a:ext cx="4273356" cy="556404"/>
          </a:xfrm>
          <a:prstGeom prst="rect">
            <a:avLst/>
          </a:prstGeom>
          <a:ln w="12700">
            <a:miter lim="400000"/>
          </a:ln>
        </p:spPr>
      </p:pic>
      <p:sp>
        <p:nvSpPr>
          <p:cNvPr id="89" name="Title Text"/>
          <p:cNvSpPr txBox="1"/>
          <p:nvPr>
            <p:ph type="title"/>
          </p:nvPr>
        </p:nvSpPr>
        <p:spPr>
          <a:xfrm>
            <a:off x="975358" y="3029936"/>
            <a:ext cx="11054083" cy="2090704"/>
          </a:xfrm>
          <a:prstGeom prst="rect">
            <a:avLst/>
          </a:prstGeom>
        </p:spPr>
        <p:txBody>
          <a:bodyPr lIns="65022" tIns="65022" rIns="65022" bIns="65022"/>
          <a:lstStyle>
            <a:lvl1pPr defTabSz="650240">
              <a:defRPr sz="6200">
                <a:latin typeface="Arial"/>
                <a:ea typeface="Arial"/>
                <a:cs typeface="Arial"/>
                <a:sym typeface="Arial"/>
              </a:defRPr>
            </a:lvl1pPr>
          </a:lstStyle>
          <a:p>
            <a:pPr/>
            <a:r>
              <a:t>Title Text</a:t>
            </a:r>
          </a:p>
        </p:txBody>
      </p:sp>
      <p:sp>
        <p:nvSpPr>
          <p:cNvPr id="90" name="Body Level One…"/>
          <p:cNvSpPr txBox="1"/>
          <p:nvPr>
            <p:ph type="body" sz="quarter" idx="1"/>
          </p:nvPr>
        </p:nvSpPr>
        <p:spPr>
          <a:xfrm>
            <a:off x="1950718" y="5527040"/>
            <a:ext cx="9103362" cy="2492588"/>
          </a:xfrm>
          <a:prstGeom prst="rect">
            <a:avLst/>
          </a:prstGeom>
        </p:spPr>
        <p:txBody>
          <a:bodyPr lIns="65022" tIns="65022" rIns="65022" bIns="65022" anchor="t"/>
          <a:lstStyle>
            <a:lvl1pPr marL="0" indent="0" algn="ctr" defTabSz="650240">
              <a:spcBef>
                <a:spcPts val="1000"/>
              </a:spcBef>
              <a:buSzTx/>
              <a:buNone/>
              <a:defRPr sz="4400">
                <a:solidFill>
                  <a:srgbClr val="888888"/>
                </a:solidFill>
                <a:latin typeface="Arial"/>
                <a:ea typeface="Arial"/>
                <a:cs typeface="Arial"/>
                <a:sym typeface="Arial"/>
              </a:defRPr>
            </a:lvl1pPr>
            <a:lvl2pPr marL="0" indent="0" algn="ctr" defTabSz="650240">
              <a:spcBef>
                <a:spcPts val="1000"/>
              </a:spcBef>
              <a:buSzTx/>
              <a:buNone/>
              <a:defRPr sz="4400">
                <a:solidFill>
                  <a:srgbClr val="888888"/>
                </a:solidFill>
                <a:latin typeface="Arial"/>
                <a:ea typeface="Arial"/>
                <a:cs typeface="Arial"/>
                <a:sym typeface="Arial"/>
              </a:defRPr>
            </a:lvl2pPr>
            <a:lvl3pPr marL="0" indent="0" algn="ctr" defTabSz="650240">
              <a:spcBef>
                <a:spcPts val="1000"/>
              </a:spcBef>
              <a:buSzTx/>
              <a:buNone/>
              <a:defRPr sz="4400">
                <a:solidFill>
                  <a:srgbClr val="888888"/>
                </a:solidFill>
                <a:latin typeface="Arial"/>
                <a:ea typeface="Arial"/>
                <a:cs typeface="Arial"/>
                <a:sym typeface="Arial"/>
              </a:defRPr>
            </a:lvl3pPr>
            <a:lvl4pPr marL="0" indent="0" algn="ctr" defTabSz="650240">
              <a:spcBef>
                <a:spcPts val="1000"/>
              </a:spcBef>
              <a:buSzTx/>
              <a:buNone/>
              <a:defRPr sz="4400">
                <a:solidFill>
                  <a:srgbClr val="888888"/>
                </a:solidFill>
                <a:latin typeface="Arial"/>
                <a:ea typeface="Arial"/>
                <a:cs typeface="Arial"/>
                <a:sym typeface="Arial"/>
              </a:defRPr>
            </a:lvl4pPr>
            <a:lvl5pPr marL="0" indent="0" algn="ctr" defTabSz="650240">
              <a:spcBef>
                <a:spcPts val="1000"/>
              </a:spcBef>
              <a:buSzTx/>
              <a:buNone/>
              <a:defRPr sz="4400">
                <a:solidFill>
                  <a:srgbClr val="888888"/>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91" name="Slide Number"/>
          <p:cNvSpPr txBox="1"/>
          <p:nvPr>
            <p:ph type="sldNum" sz="quarter" idx="2"/>
          </p:nvPr>
        </p:nvSpPr>
        <p:spPr>
          <a:xfrm>
            <a:off x="11985793" y="9232741"/>
            <a:ext cx="368767" cy="351999"/>
          </a:xfrm>
          <a:prstGeom prst="rect">
            <a:avLst/>
          </a:prstGeom>
        </p:spPr>
        <p:txBody>
          <a:bodyPr lIns="65022" tIns="65022" rIns="65022" bIns="65022" anchor="b"/>
          <a:lstStyle>
            <a:lvl1pPr algn="r" defTabSz="650240">
              <a:defRPr sz="1600">
                <a:solidFill>
                  <a:srgbClr val="FFFFFF"/>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pic>
        <p:nvPicPr>
          <p:cNvPr id="98" name="image2.jpeg" descr="image2.jpeg"/>
          <p:cNvPicPr>
            <a:picLocks noChangeAspect="1"/>
          </p:cNvPicPr>
          <p:nvPr/>
        </p:nvPicPr>
        <p:blipFill>
          <a:blip r:embed="rId2">
            <a:extLst/>
          </a:blip>
          <a:stretch>
            <a:fillRect/>
          </a:stretch>
        </p:blipFill>
        <p:spPr>
          <a:xfrm>
            <a:off x="-2" y="-2"/>
            <a:ext cx="13004803" cy="9753602"/>
          </a:xfrm>
          <a:prstGeom prst="rect">
            <a:avLst/>
          </a:prstGeom>
          <a:ln w="12700">
            <a:miter lim="400000"/>
          </a:ln>
        </p:spPr>
      </p:pic>
      <p:pic>
        <p:nvPicPr>
          <p:cNvPr id="99" name="image3.png" descr="image3.png"/>
          <p:cNvPicPr>
            <a:picLocks noChangeAspect="1"/>
          </p:cNvPicPr>
          <p:nvPr/>
        </p:nvPicPr>
        <p:blipFill>
          <a:blip r:embed="rId3">
            <a:extLst/>
          </a:blip>
          <a:stretch>
            <a:fillRect/>
          </a:stretch>
        </p:blipFill>
        <p:spPr>
          <a:xfrm>
            <a:off x="1753858" y="9123975"/>
            <a:ext cx="4273356" cy="556404"/>
          </a:xfrm>
          <a:prstGeom prst="rect">
            <a:avLst/>
          </a:prstGeom>
          <a:ln w="12700">
            <a:miter lim="400000"/>
          </a:ln>
        </p:spPr>
      </p:pic>
      <p:sp>
        <p:nvSpPr>
          <p:cNvPr id="100" name="Title Text"/>
          <p:cNvSpPr txBox="1"/>
          <p:nvPr>
            <p:ph type="title"/>
          </p:nvPr>
        </p:nvSpPr>
        <p:spPr>
          <a:xfrm>
            <a:off x="975358" y="3029936"/>
            <a:ext cx="11054083" cy="2090704"/>
          </a:xfrm>
          <a:prstGeom prst="rect">
            <a:avLst/>
          </a:prstGeom>
        </p:spPr>
        <p:txBody>
          <a:bodyPr lIns="65022" tIns="65022" rIns="65022" bIns="65022"/>
          <a:lstStyle>
            <a:lvl1pPr defTabSz="650240">
              <a:defRPr sz="6200">
                <a:latin typeface="Arial"/>
                <a:ea typeface="Arial"/>
                <a:cs typeface="Arial"/>
                <a:sym typeface="Arial"/>
              </a:defRPr>
            </a:lvl1pPr>
          </a:lstStyle>
          <a:p>
            <a:pPr/>
            <a:r>
              <a:t>Title Text</a:t>
            </a:r>
          </a:p>
        </p:txBody>
      </p:sp>
      <p:sp>
        <p:nvSpPr>
          <p:cNvPr id="101" name="Body Level One…"/>
          <p:cNvSpPr txBox="1"/>
          <p:nvPr>
            <p:ph type="body" sz="quarter" idx="1"/>
          </p:nvPr>
        </p:nvSpPr>
        <p:spPr>
          <a:xfrm>
            <a:off x="1950718" y="5527040"/>
            <a:ext cx="9103362" cy="2492588"/>
          </a:xfrm>
          <a:prstGeom prst="rect">
            <a:avLst/>
          </a:prstGeom>
        </p:spPr>
        <p:txBody>
          <a:bodyPr lIns="65022" tIns="65022" rIns="65022" bIns="65022" anchor="t"/>
          <a:lstStyle>
            <a:lvl1pPr marL="0" indent="0" algn="ctr" defTabSz="650240">
              <a:spcBef>
                <a:spcPts val="1000"/>
              </a:spcBef>
              <a:buSzTx/>
              <a:buNone/>
              <a:defRPr sz="4400">
                <a:solidFill>
                  <a:srgbClr val="888888"/>
                </a:solidFill>
                <a:latin typeface="Arial"/>
                <a:ea typeface="Arial"/>
                <a:cs typeface="Arial"/>
                <a:sym typeface="Arial"/>
              </a:defRPr>
            </a:lvl1pPr>
            <a:lvl2pPr marL="0" indent="0" algn="ctr" defTabSz="650240">
              <a:spcBef>
                <a:spcPts val="1000"/>
              </a:spcBef>
              <a:buSzTx/>
              <a:buNone/>
              <a:defRPr sz="4400">
                <a:solidFill>
                  <a:srgbClr val="888888"/>
                </a:solidFill>
                <a:latin typeface="Arial"/>
                <a:ea typeface="Arial"/>
                <a:cs typeface="Arial"/>
                <a:sym typeface="Arial"/>
              </a:defRPr>
            </a:lvl2pPr>
            <a:lvl3pPr marL="0" indent="0" algn="ctr" defTabSz="650240">
              <a:spcBef>
                <a:spcPts val="1000"/>
              </a:spcBef>
              <a:buSzTx/>
              <a:buNone/>
              <a:defRPr sz="4400">
                <a:solidFill>
                  <a:srgbClr val="888888"/>
                </a:solidFill>
                <a:latin typeface="Arial"/>
                <a:ea typeface="Arial"/>
                <a:cs typeface="Arial"/>
                <a:sym typeface="Arial"/>
              </a:defRPr>
            </a:lvl3pPr>
            <a:lvl4pPr marL="0" indent="0" algn="ctr" defTabSz="650240">
              <a:spcBef>
                <a:spcPts val="1000"/>
              </a:spcBef>
              <a:buSzTx/>
              <a:buNone/>
              <a:defRPr sz="4400">
                <a:solidFill>
                  <a:srgbClr val="888888"/>
                </a:solidFill>
                <a:latin typeface="Arial"/>
                <a:ea typeface="Arial"/>
                <a:cs typeface="Arial"/>
                <a:sym typeface="Arial"/>
              </a:defRPr>
            </a:lvl4pPr>
            <a:lvl5pPr marL="0" indent="0" algn="ctr" defTabSz="650240">
              <a:spcBef>
                <a:spcPts val="1000"/>
              </a:spcBef>
              <a:buSzTx/>
              <a:buNone/>
              <a:defRPr sz="4400">
                <a:solidFill>
                  <a:srgbClr val="888888"/>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02" name="Slide Number"/>
          <p:cNvSpPr txBox="1"/>
          <p:nvPr>
            <p:ph type="sldNum" sz="quarter" idx="2"/>
          </p:nvPr>
        </p:nvSpPr>
        <p:spPr>
          <a:xfrm>
            <a:off x="11985793" y="9232741"/>
            <a:ext cx="368767" cy="351999"/>
          </a:xfrm>
          <a:prstGeom prst="rect">
            <a:avLst/>
          </a:prstGeom>
        </p:spPr>
        <p:txBody>
          <a:bodyPr lIns="65022" tIns="65022" rIns="65022" bIns="65022" anchor="b"/>
          <a:lstStyle>
            <a:lvl1pPr algn="r" defTabSz="650240">
              <a:defRPr sz="1600">
                <a:solidFill>
                  <a:srgbClr val="FFFFFF"/>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pic>
        <p:nvPicPr>
          <p:cNvPr id="109" name="image2.jpeg" descr="image2.jpeg"/>
          <p:cNvPicPr>
            <a:picLocks noChangeAspect="1"/>
          </p:cNvPicPr>
          <p:nvPr/>
        </p:nvPicPr>
        <p:blipFill>
          <a:blip r:embed="rId2">
            <a:extLst/>
          </a:blip>
          <a:stretch>
            <a:fillRect/>
          </a:stretch>
        </p:blipFill>
        <p:spPr>
          <a:xfrm>
            <a:off x="-1" y="-1"/>
            <a:ext cx="13004801" cy="9753601"/>
          </a:xfrm>
          <a:prstGeom prst="rect">
            <a:avLst/>
          </a:prstGeom>
          <a:ln w="12700">
            <a:miter lim="400000"/>
          </a:ln>
        </p:spPr>
      </p:pic>
      <p:pic>
        <p:nvPicPr>
          <p:cNvPr id="110" name="image3.png" descr="image3.png"/>
          <p:cNvPicPr>
            <a:picLocks noChangeAspect="1"/>
          </p:cNvPicPr>
          <p:nvPr/>
        </p:nvPicPr>
        <p:blipFill>
          <a:blip r:embed="rId3">
            <a:extLst/>
          </a:blip>
          <a:stretch>
            <a:fillRect/>
          </a:stretch>
        </p:blipFill>
        <p:spPr>
          <a:xfrm>
            <a:off x="1753858" y="9123976"/>
            <a:ext cx="4273355" cy="556403"/>
          </a:xfrm>
          <a:prstGeom prst="rect">
            <a:avLst/>
          </a:prstGeom>
          <a:ln w="12700">
            <a:miter lim="400000"/>
          </a:ln>
        </p:spPr>
      </p:pic>
      <p:sp>
        <p:nvSpPr>
          <p:cNvPr id="111" name="Title Text"/>
          <p:cNvSpPr txBox="1"/>
          <p:nvPr>
            <p:ph type="title"/>
          </p:nvPr>
        </p:nvSpPr>
        <p:spPr>
          <a:xfrm>
            <a:off x="975359" y="3029937"/>
            <a:ext cx="11054082" cy="2090703"/>
          </a:xfrm>
          <a:prstGeom prst="rect">
            <a:avLst/>
          </a:prstGeom>
        </p:spPr>
        <p:txBody>
          <a:bodyPr lIns="65023" tIns="65023" rIns="65023" bIns="65023"/>
          <a:lstStyle>
            <a:lvl1pPr defTabSz="650240">
              <a:defRPr sz="6200">
                <a:latin typeface="Arial"/>
                <a:ea typeface="Arial"/>
                <a:cs typeface="Arial"/>
                <a:sym typeface="Arial"/>
              </a:defRPr>
            </a:lvl1pPr>
          </a:lstStyle>
          <a:p>
            <a:pPr/>
            <a:r>
              <a:t>Title Text</a:t>
            </a:r>
          </a:p>
        </p:txBody>
      </p:sp>
      <p:sp>
        <p:nvSpPr>
          <p:cNvPr id="112" name="Body Level One…"/>
          <p:cNvSpPr txBox="1"/>
          <p:nvPr>
            <p:ph type="body" sz="quarter" idx="1"/>
          </p:nvPr>
        </p:nvSpPr>
        <p:spPr>
          <a:xfrm>
            <a:off x="1950719" y="5527040"/>
            <a:ext cx="9103361" cy="2492587"/>
          </a:xfrm>
          <a:prstGeom prst="rect">
            <a:avLst/>
          </a:prstGeom>
        </p:spPr>
        <p:txBody>
          <a:bodyPr lIns="65023" tIns="65023" rIns="65023" bIns="65023" anchor="t"/>
          <a:lstStyle>
            <a:lvl1pPr marL="0" indent="0" algn="ctr" defTabSz="650240">
              <a:spcBef>
                <a:spcPts val="1000"/>
              </a:spcBef>
              <a:buSzTx/>
              <a:buNone/>
              <a:defRPr sz="4400">
                <a:solidFill>
                  <a:srgbClr val="888888"/>
                </a:solidFill>
                <a:latin typeface="Arial"/>
                <a:ea typeface="Arial"/>
                <a:cs typeface="Arial"/>
                <a:sym typeface="Arial"/>
              </a:defRPr>
            </a:lvl1pPr>
            <a:lvl2pPr marL="0" indent="457200" algn="ctr" defTabSz="650240">
              <a:spcBef>
                <a:spcPts val="1000"/>
              </a:spcBef>
              <a:buSzTx/>
              <a:buNone/>
              <a:defRPr sz="4400">
                <a:solidFill>
                  <a:srgbClr val="888888"/>
                </a:solidFill>
                <a:latin typeface="Arial"/>
                <a:ea typeface="Arial"/>
                <a:cs typeface="Arial"/>
                <a:sym typeface="Arial"/>
              </a:defRPr>
            </a:lvl2pPr>
            <a:lvl3pPr marL="0" indent="914400" algn="ctr" defTabSz="650240">
              <a:spcBef>
                <a:spcPts val="1000"/>
              </a:spcBef>
              <a:buSzTx/>
              <a:buNone/>
              <a:defRPr sz="4400">
                <a:solidFill>
                  <a:srgbClr val="888888"/>
                </a:solidFill>
                <a:latin typeface="Arial"/>
                <a:ea typeface="Arial"/>
                <a:cs typeface="Arial"/>
                <a:sym typeface="Arial"/>
              </a:defRPr>
            </a:lvl3pPr>
            <a:lvl4pPr marL="0" indent="1371600" algn="ctr" defTabSz="650240">
              <a:spcBef>
                <a:spcPts val="1000"/>
              </a:spcBef>
              <a:buSzTx/>
              <a:buNone/>
              <a:defRPr sz="4400">
                <a:solidFill>
                  <a:srgbClr val="888888"/>
                </a:solidFill>
                <a:latin typeface="Arial"/>
                <a:ea typeface="Arial"/>
                <a:cs typeface="Arial"/>
                <a:sym typeface="Arial"/>
              </a:defRPr>
            </a:lvl4pPr>
            <a:lvl5pPr marL="0" indent="1828800" algn="ctr" defTabSz="650240">
              <a:spcBef>
                <a:spcPts val="1000"/>
              </a:spcBef>
              <a:buSzTx/>
              <a:buNone/>
              <a:defRPr sz="4400">
                <a:solidFill>
                  <a:srgbClr val="888888"/>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13" name="Slide Number"/>
          <p:cNvSpPr txBox="1"/>
          <p:nvPr>
            <p:ph type="sldNum" sz="quarter" idx="2"/>
          </p:nvPr>
        </p:nvSpPr>
        <p:spPr>
          <a:xfrm>
            <a:off x="11985791" y="9232739"/>
            <a:ext cx="368769" cy="352001"/>
          </a:xfrm>
          <a:prstGeom prst="rect">
            <a:avLst/>
          </a:prstGeom>
        </p:spPr>
        <p:txBody>
          <a:bodyPr lIns="65023" tIns="65023" rIns="65023" bIns="65023" anchor="b"/>
          <a:lstStyle>
            <a:lvl1pPr algn="r" defTabSz="650240">
              <a:defRPr sz="1600">
                <a:solidFill>
                  <a:srgbClr val="FFFFFF"/>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20" name="Title Text"/>
          <p:cNvSpPr txBox="1"/>
          <p:nvPr>
            <p:ph type="title"/>
          </p:nvPr>
        </p:nvSpPr>
        <p:spPr>
          <a:xfrm>
            <a:off x="1270000" y="3225800"/>
            <a:ext cx="10464800" cy="3302000"/>
          </a:xfrm>
          <a:prstGeom prst="rect">
            <a:avLst/>
          </a:prstGeom>
        </p:spPr>
        <p:txBody>
          <a:bodyPr/>
          <a:lstStyle/>
          <a:p>
            <a:pPr/>
            <a:r>
              <a:t>Title Text</a:t>
            </a:r>
          </a:p>
        </p:txBody>
      </p:sp>
      <p:sp>
        <p:nvSpPr>
          <p:cNvPr id="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28" name="Title Text"/>
          <p:cNvSpPr txBox="1"/>
          <p:nvPr>
            <p:ph type="title"/>
          </p:nvPr>
        </p:nvSpPr>
        <p:spPr>
          <a:prstGeom prst="rect">
            <a:avLst/>
          </a:prstGeom>
        </p:spPr>
        <p:txBody>
          <a:bodyPr/>
          <a:lstStyle/>
          <a:p>
            <a:pPr/>
            <a:r>
              <a:t>Title Text</a:t>
            </a:r>
          </a:p>
        </p:txBody>
      </p:sp>
      <p:sp>
        <p:nvSpPr>
          <p:cNvPr id="2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6" name="Title Text"/>
          <p:cNvSpPr txBox="1"/>
          <p:nvPr>
            <p:ph type="title"/>
          </p:nvPr>
        </p:nvSpPr>
        <p:spPr>
          <a:prstGeom prst="rect">
            <a:avLst/>
          </a:prstGeom>
        </p:spPr>
        <p:txBody>
          <a:bodyPr/>
          <a:lstStyle/>
          <a:p>
            <a:pPr/>
            <a:r>
              <a:t>Title Text</a:t>
            </a:r>
          </a:p>
        </p:txBody>
      </p:sp>
      <p:sp>
        <p:nvSpPr>
          <p:cNvPr id="3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4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53" name="Shape 83"/>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54" name="Shape 84"/>
          <p:cNvSpPr/>
          <p:nvPr>
            <p:ph type="pic" sz="quarter" idx="14"/>
          </p:nvPr>
        </p:nvSpPr>
        <p:spPr>
          <a:xfrm>
            <a:off x="6724518" y="889000"/>
            <a:ext cx="5334002" cy="3771900"/>
          </a:xfrm>
          <a:prstGeom prst="rect">
            <a:avLst/>
          </a:prstGeom>
        </p:spPr>
        <p:txBody>
          <a:bodyPr lIns="91439" tIns="45719" rIns="91439" bIns="45719" anchor="t">
            <a:noAutofit/>
          </a:bodyPr>
          <a:lstStyle/>
          <a:p>
            <a:pPr/>
          </a:p>
        </p:txBody>
      </p:sp>
      <p:sp>
        <p:nvSpPr>
          <p:cNvPr id="55" name="Shape 85"/>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5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63" name="Body Level One…"/>
          <p:cNvSpPr txBox="1"/>
          <p:nvPr>
            <p:ph type="body" sz="quarter" idx="1"/>
          </p:nvPr>
        </p:nvSpPr>
        <p:spPr>
          <a:xfrm>
            <a:off x="1270000" y="6362700"/>
            <a:ext cx="10464800" cy="469900"/>
          </a:xfrm>
          <a:prstGeom prst="rect">
            <a:avLst/>
          </a:prstGeom>
        </p:spPr>
        <p:txBody>
          <a:bodyPr anchor="t"/>
          <a:lstStyle>
            <a:lvl1pPr marL="0" indent="0" algn="ctr">
              <a:spcBef>
                <a:spcPts val="0"/>
              </a:spcBef>
              <a:buSzTx/>
              <a:buNone/>
              <a:defRPr sz="2400"/>
            </a:lvl1pPr>
            <a:lvl2pPr marL="740833" indent="-296333" algn="ctr">
              <a:spcBef>
                <a:spcPts val="0"/>
              </a:spcBef>
              <a:defRPr sz="2400"/>
            </a:lvl2pPr>
            <a:lvl3pPr marL="1185333" indent="-296333" algn="ctr">
              <a:spcBef>
                <a:spcPts val="0"/>
              </a:spcBef>
              <a:defRPr sz="2400"/>
            </a:lvl3pPr>
            <a:lvl4pPr marL="1629833" indent="-296333" algn="ctr">
              <a:spcBef>
                <a:spcPts val="0"/>
              </a:spcBef>
              <a:defRPr sz="2400"/>
            </a:lvl4pPr>
            <a:lvl5pPr marL="2074333" indent="-296333" algn="ctr">
              <a:spcBef>
                <a:spcPts val="0"/>
              </a:spcBef>
              <a:defRPr sz="2400"/>
            </a:lvl5pPr>
          </a:lstStyle>
          <a:p>
            <a:pPr/>
            <a:r>
              <a:t>Body Level One</a:t>
            </a:r>
          </a:p>
          <a:p>
            <a:pPr lvl="1"/>
            <a:r>
              <a:t>Body Level Two</a:t>
            </a:r>
          </a:p>
          <a:p>
            <a:pPr lvl="2"/>
            <a:r>
              <a:t>Body Level Three</a:t>
            </a:r>
          </a:p>
          <a:p>
            <a:pPr lvl="3"/>
            <a:r>
              <a:t>Body Level Four</a:t>
            </a:r>
          </a:p>
          <a:p>
            <a:pPr lvl="4"/>
            <a:r>
              <a:t>Body Level Five</a:t>
            </a:r>
          </a:p>
        </p:txBody>
      </p:sp>
      <p:sp>
        <p:nvSpPr>
          <p:cNvPr id="64" name="Shape 94"/>
          <p:cNvSpPr/>
          <p:nvPr>
            <p:ph type="body" sz="quarter" idx="13"/>
          </p:nvPr>
        </p:nvSpPr>
        <p:spPr>
          <a:xfrm>
            <a:off x="1270000" y="4267200"/>
            <a:ext cx="10464800" cy="685800"/>
          </a:xfrm>
          <a:prstGeom prst="rect">
            <a:avLst/>
          </a:prstGeom>
        </p:spPr>
        <p:txBody>
          <a:bodyPr/>
          <a:lstStyle/>
          <a:p>
            <a:pPr marL="0" indent="0" algn="ctr">
              <a:spcBef>
                <a:spcPts val="0"/>
              </a:spcBef>
              <a:buSzTx/>
              <a:buNone/>
              <a:defRPr sz="3800"/>
            </a:pPr>
          </a:p>
        </p:txBody>
      </p:sp>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72" name="Shape 102"/>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7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8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Light"/>
          <a:ea typeface="Helvetica Light"/>
          <a:cs typeface="Helvetica Light"/>
          <a:sym typeface="Helvetica Light"/>
        </a:defRPr>
      </a:lvl1pPr>
      <a:lvl2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Light"/>
          <a:ea typeface="Helvetica Light"/>
          <a:cs typeface="Helvetica Light"/>
          <a:sym typeface="Helvetica Light"/>
        </a:defRPr>
      </a:lvl2pPr>
      <a:lvl3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Light"/>
          <a:ea typeface="Helvetica Light"/>
          <a:cs typeface="Helvetica Light"/>
          <a:sym typeface="Helvetica Light"/>
        </a:defRPr>
      </a:lvl3pPr>
      <a:lvl4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Light"/>
          <a:ea typeface="Helvetica Light"/>
          <a:cs typeface="Helvetica Light"/>
          <a:sym typeface="Helvetica Light"/>
        </a:defRPr>
      </a:lvl4pPr>
      <a:lvl5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Light"/>
          <a:ea typeface="Helvetica Light"/>
          <a:cs typeface="Helvetica Light"/>
          <a:sym typeface="Helvetica Light"/>
        </a:defRPr>
      </a:lvl5pPr>
      <a:lvl6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Light"/>
          <a:ea typeface="Helvetica Light"/>
          <a:cs typeface="Helvetica Light"/>
          <a:sym typeface="Helvetica Light"/>
        </a:defRPr>
      </a:lvl6pPr>
      <a:lvl7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Light"/>
          <a:ea typeface="Helvetica Light"/>
          <a:cs typeface="Helvetica Light"/>
          <a:sym typeface="Helvetica Light"/>
        </a:defRPr>
      </a:lvl7pPr>
      <a:lvl8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Light"/>
          <a:ea typeface="Helvetica Light"/>
          <a:cs typeface="Helvetica Light"/>
          <a:sym typeface="Helvetica Light"/>
        </a:defRPr>
      </a:lvl8pPr>
      <a:lvl9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Helvetica Light"/>
          <a:ea typeface="Helvetica Light"/>
          <a:cs typeface="Helvetica Light"/>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Helvetica Light"/>
          <a:ea typeface="Helvetica Light"/>
          <a:cs typeface="Helvetica Light"/>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Helvetica Light"/>
          <a:ea typeface="Helvetica Light"/>
          <a:cs typeface="Helvetica Light"/>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Helvetica Light"/>
          <a:ea typeface="Helvetica Light"/>
          <a:cs typeface="Helvetica Light"/>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Helvetica Light"/>
          <a:ea typeface="Helvetica Light"/>
          <a:cs typeface="Helvetica Light"/>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Helvetica Light"/>
          <a:ea typeface="Helvetica Light"/>
          <a:cs typeface="Helvetica Light"/>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Helvetica Light"/>
          <a:ea typeface="Helvetica Light"/>
          <a:cs typeface="Helvetica Light"/>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Helvetica Light"/>
          <a:ea typeface="Helvetica Light"/>
          <a:cs typeface="Helvetica Light"/>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Helvetica Light"/>
          <a:ea typeface="Helvetica Light"/>
          <a:cs typeface="Helvetica Light"/>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Helvetica Light"/>
          <a:ea typeface="Helvetica Light"/>
          <a:cs typeface="Helvetica Light"/>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jpeg"/><Relationship Id="rId3"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5.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png"/><Relationship Id="rId3" Type="http://schemas.openxmlformats.org/officeDocument/2006/relationships/image" Target="../media/image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6.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6.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6.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7.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1.tif"/><Relationship Id="rId4" Type="http://schemas.openxmlformats.org/officeDocument/2006/relationships/image" Target="../media/image2.tif"/></Relationships>

</file>

<file path=ppt/slides/_rels/slide2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18.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7.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7.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png"/><Relationship Id="rId3" Type="http://schemas.openxmlformats.org/officeDocument/2006/relationships/image" Target="../media/image4.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6.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7.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6.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9.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5.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9.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6.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6.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0.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6.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6.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6.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9.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1.png"/><Relationship Id="rId3" Type="http://schemas.openxmlformats.org/officeDocument/2006/relationships/image" Target="../media/image22.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mailto:quest-help@northwestern.edu" TargetMode="Externa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3.jpeg"/><Relationship Id="rId10" Type="http://schemas.openxmlformats.org/officeDocument/2006/relationships/image" Target="../media/image4.jpeg"/><Relationship Id="rId11" Type="http://schemas.openxmlformats.org/officeDocument/2006/relationships/image" Target="../media/image5.jpe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3.png"/><Relationship Id="rId3" Type="http://schemas.openxmlformats.org/officeDocument/2006/relationships/image" Target="../media/image24.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3.png"/><Relationship Id="rId3" Type="http://schemas.openxmlformats.org/officeDocument/2006/relationships/image" Target="../media/image25.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6.png"/><Relationship Id="rId3" Type="http://schemas.openxmlformats.org/officeDocument/2006/relationships/image" Target="../media/image27.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8.png"/><Relationship Id="rId3" Type="http://schemas.openxmlformats.org/officeDocument/2006/relationships/image" Target="../media/image29.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kb.northwestern.edu" TargetMode="External"/></Relationships>

</file>

<file path=ppt/slides/_rels/slide5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0.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1.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mailto:quest-help@northwestern.edu" TargetMode="Externa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3.jpeg"/><Relationship Id="rId10" Type="http://schemas.openxmlformats.org/officeDocument/2006/relationships/image" Target="../media/image4.jpeg"/><Relationship Id="rId11" Type="http://schemas.openxmlformats.org/officeDocument/2006/relationships/image" Target="../media/image5.jpeg"/></Relationships>

</file>

<file path=ppt/slides/_rels/slide6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2.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3.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4.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png"/><Relationship Id="rId3" Type="http://schemas.openxmlformats.org/officeDocument/2006/relationships/image" Target="../media/image4.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5.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png"/><Relationship Id="rId3" Type="http://schemas.openxmlformats.org/officeDocument/2006/relationships/image" Target="../media/image4.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jpeg"/><Relationship Id="rId3" Type="http://schemas.openxmlformats.org/officeDocument/2006/relationships/hyperlink" Target="mailto:quest-help@northwestern.edu" TargetMode="External"/><Relationship Id="rId4" Type="http://schemas.openxmlformats.org/officeDocument/2006/relationships/image" Target="../media/image2.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www.fftw.org/fftw-3.3.7.tar.gz" TargetMode="External"/></Relationships>

</file>

<file path=ppt/slides/_rels/slide7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2" name="image3.jpeg" descr="image3.jpeg"/>
          <p:cNvPicPr>
            <a:picLocks noChangeAspect="1"/>
          </p:cNvPicPr>
          <p:nvPr/>
        </p:nvPicPr>
        <p:blipFill>
          <a:blip r:embed="rId2">
            <a:extLst/>
          </a:blip>
          <a:stretch>
            <a:fillRect/>
          </a:stretch>
        </p:blipFill>
        <p:spPr>
          <a:xfrm>
            <a:off x="0" y="-2"/>
            <a:ext cx="13004802" cy="9753602"/>
          </a:xfrm>
          <a:prstGeom prst="rect">
            <a:avLst/>
          </a:prstGeom>
          <a:ln w="12700">
            <a:miter lim="400000"/>
          </a:ln>
        </p:spPr>
      </p:pic>
      <p:sp>
        <p:nvSpPr>
          <p:cNvPr id="123" name="Shape 131"/>
          <p:cNvSpPr txBox="1"/>
          <p:nvPr>
            <p:ph type="title"/>
          </p:nvPr>
        </p:nvSpPr>
        <p:spPr>
          <a:xfrm>
            <a:off x="952753" y="-155598"/>
            <a:ext cx="11979827" cy="8659329"/>
          </a:xfrm>
          <a:prstGeom prst="rect">
            <a:avLst/>
          </a:prstGeom>
        </p:spPr>
        <p:txBody>
          <a:bodyPr/>
          <a:lstStyle/>
          <a:p>
            <a:pPr>
              <a:defRPr sz="8400">
                <a:solidFill>
                  <a:srgbClr val="53585F"/>
                </a:solidFill>
                <a:latin typeface="+mn-lt"/>
                <a:ea typeface="+mn-ea"/>
                <a:cs typeface="+mn-cs"/>
                <a:sym typeface="Helvetica"/>
              </a:defRPr>
            </a:pPr>
            <a:r>
              <a:t>Intro</a:t>
            </a:r>
            <a:r>
              <a:t>duction</a:t>
            </a:r>
            <a:r>
              <a:t> to Quest</a:t>
            </a:r>
          </a:p>
          <a:p>
            <a:pPr>
              <a:defRPr sz="5300">
                <a:solidFill>
                  <a:srgbClr val="53585F"/>
                </a:solidFill>
                <a:latin typeface="+mn-lt"/>
                <a:ea typeface="+mn-ea"/>
                <a:cs typeface="+mn-cs"/>
                <a:sym typeface="Helvetica"/>
              </a:defRPr>
            </a:pPr>
          </a:p>
          <a:p>
            <a:pPr>
              <a:defRPr sz="5300">
                <a:solidFill>
                  <a:srgbClr val="53585F"/>
                </a:solidFill>
                <a:latin typeface="+mn-lt"/>
                <a:ea typeface="+mn-ea"/>
                <a:cs typeface="+mn-cs"/>
                <a:sym typeface="Helvetica"/>
              </a:defRPr>
            </a:pPr>
          </a:p>
          <a:p>
            <a:pPr>
              <a:defRPr sz="5300">
                <a:solidFill>
                  <a:srgbClr val="53585F"/>
                </a:solidFill>
                <a:latin typeface="+mn-lt"/>
                <a:ea typeface="+mn-ea"/>
                <a:cs typeface="+mn-cs"/>
                <a:sym typeface="Helvetica"/>
              </a:defRPr>
            </a:pPr>
          </a:p>
          <a:p>
            <a:pPr>
              <a:defRPr sz="5300">
                <a:solidFill>
                  <a:srgbClr val="53585F"/>
                </a:solidFill>
                <a:latin typeface="+mn-lt"/>
                <a:ea typeface="+mn-ea"/>
                <a:cs typeface="+mn-cs"/>
                <a:sym typeface="Helvetica"/>
              </a:defRPr>
            </a:pPr>
            <a:r>
              <a:t> </a:t>
            </a:r>
          </a:p>
          <a:p>
            <a:pPr>
              <a:defRPr sz="5300">
                <a:solidFill>
                  <a:srgbClr val="53585F"/>
                </a:solidFill>
                <a:latin typeface="+mn-lt"/>
                <a:ea typeface="+mn-ea"/>
                <a:cs typeface="+mn-cs"/>
                <a:sym typeface="Helvetica"/>
              </a:defRPr>
            </a:pPr>
          </a:p>
          <a:p>
            <a:pPr>
              <a:defRPr sz="3600">
                <a:solidFill>
                  <a:srgbClr val="535353"/>
                </a:solidFill>
                <a:latin typeface="+mn-lt"/>
                <a:ea typeface="+mn-ea"/>
                <a:cs typeface="+mn-cs"/>
                <a:sym typeface="Helvetica"/>
              </a:defRPr>
            </a:pPr>
            <a:r>
              <a:t>Janna Nugent, Sr. Computational Biology Specialist</a:t>
            </a:r>
          </a:p>
          <a:p>
            <a:pPr>
              <a:defRPr sz="3600">
                <a:solidFill>
                  <a:srgbClr val="53585F"/>
                </a:solidFill>
                <a:latin typeface="+mn-lt"/>
                <a:ea typeface="+mn-ea"/>
                <a:cs typeface="+mn-cs"/>
                <a:sym typeface="Helvetica"/>
              </a:defRPr>
            </a:pPr>
            <a:r>
              <a:t>NUIT Research Computing</a:t>
            </a:r>
          </a:p>
        </p:txBody>
      </p:sp>
      <p:pic>
        <p:nvPicPr>
          <p:cNvPr id="124" name="image4.png" descr="image4.png"/>
          <p:cNvPicPr>
            <a:picLocks noChangeAspect="1"/>
          </p:cNvPicPr>
          <p:nvPr/>
        </p:nvPicPr>
        <p:blipFill>
          <a:blip r:embed="rId3">
            <a:extLst/>
          </a:blip>
          <a:stretch>
            <a:fillRect/>
          </a:stretch>
        </p:blipFill>
        <p:spPr>
          <a:xfrm>
            <a:off x="7895769" y="7344870"/>
            <a:ext cx="5191965" cy="2408731"/>
          </a:xfrm>
          <a:prstGeom prst="rect">
            <a:avLst/>
          </a:prstGeom>
          <a:ln w="12700">
            <a:miter lim="400000"/>
          </a:ln>
        </p:spPr>
      </p:pic>
      <p:sp>
        <p:nvSpPr>
          <p:cNvPr id="125" name="Slide Number Placeholder 1"/>
          <p:cNvSpPr txBox="1"/>
          <p:nvPr>
            <p:ph type="sldNum" sz="quarter" idx="2"/>
          </p:nvPr>
        </p:nvSpPr>
        <p:spPr>
          <a:xfrm>
            <a:off x="12098803" y="9232741"/>
            <a:ext cx="255757" cy="35199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6" name="Please set up your screen to have Zoom on one half of the screen and a terminal or web browser on the other half."/>
          <p:cNvSpPr txBox="1"/>
          <p:nvPr/>
        </p:nvSpPr>
        <p:spPr>
          <a:xfrm>
            <a:off x="2483779" y="3570816"/>
            <a:ext cx="8680708" cy="1765301"/>
          </a:xfrm>
          <a:prstGeom prst="rect">
            <a:avLst/>
          </a:prstGeom>
          <a:ln w="25400">
            <a:solidFill>
              <a:srgbClr val="535353"/>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rgbClr val="535353"/>
                </a:solidFill>
                <a:latin typeface="+mn-lt"/>
                <a:ea typeface="+mn-ea"/>
                <a:cs typeface="+mn-cs"/>
                <a:sym typeface="Helvetica"/>
              </a:defRPr>
            </a:lvl1pPr>
          </a:lstStyle>
          <a:p>
            <a:pPr/>
            <a:r>
              <a:t>Please set up your screen to have Zoom on one half of the screen and a terminal or web browser on the other half.</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Shape 981"/>
          <p:cNvSpPr txBox="1"/>
          <p:nvPr>
            <p:ph type="sldNum" sz="quarter" idx="2"/>
          </p:nvPr>
        </p:nvSpPr>
        <p:spPr>
          <a:xfrm>
            <a:off x="11985790" y="9232738"/>
            <a:ext cx="368768" cy="352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8" name="Shape 982"/>
          <p:cNvSpPr txBox="1"/>
          <p:nvPr/>
        </p:nvSpPr>
        <p:spPr>
          <a:xfrm>
            <a:off x="2398268" y="924211"/>
            <a:ext cx="8291930" cy="132080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000"/>
            </a:pPr>
            <a:r>
              <a:rPr b="1">
                <a:latin typeface="+mn-lt"/>
                <a:ea typeface="+mn-ea"/>
                <a:cs typeface="+mn-cs"/>
                <a:sym typeface="Helvetica"/>
              </a:rPr>
              <a:t>http</a:t>
            </a:r>
            <a:r>
              <a:t>://quest.northwestern.edu:3000</a:t>
            </a:r>
          </a:p>
        </p:txBody>
      </p:sp>
      <p:sp>
        <p:nvSpPr>
          <p:cNvPr id="229" name="Shape 949"/>
          <p:cNvSpPr txBox="1"/>
          <p:nvPr/>
        </p:nvSpPr>
        <p:spPr>
          <a:xfrm>
            <a:off x="3936603" y="16559"/>
            <a:ext cx="5131594"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5600">
                <a:solidFill>
                  <a:srgbClr val="53585F"/>
                </a:solidFill>
                <a:latin typeface="+mn-lt"/>
                <a:ea typeface="+mn-ea"/>
                <a:cs typeface="+mn-cs"/>
                <a:sym typeface="Helvetica"/>
              </a:defRPr>
            </a:lvl1pPr>
          </a:lstStyle>
          <a:p>
            <a:pPr/>
            <a:r>
              <a:t>Login to Quest</a:t>
            </a:r>
          </a:p>
        </p:txBody>
      </p:sp>
      <p:sp>
        <p:nvSpPr>
          <p:cNvPr id="230" name="Shape 982"/>
          <p:cNvSpPr txBox="1"/>
          <p:nvPr/>
        </p:nvSpPr>
        <p:spPr>
          <a:xfrm>
            <a:off x="797482" y="8132773"/>
            <a:ext cx="11493501"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i="1" sz="4000">
                <a:latin typeface="+mn-lt"/>
                <a:ea typeface="+mn-ea"/>
                <a:cs typeface="+mn-cs"/>
                <a:sym typeface="Helvetica"/>
              </a:defRPr>
            </a:lvl1pPr>
          </a:lstStyle>
          <a:p>
            <a:pPr/>
            <a:r>
              <a:t>If you don’t see this, make sure you’re on the VPN</a:t>
            </a:r>
          </a:p>
        </p:txBody>
      </p:sp>
      <p:pic>
        <p:nvPicPr>
          <p:cNvPr id="231" name="Screen Shot 2020-04-21 at 9.26.24 AM.png" descr="Screen Shot 2020-04-21 at 9.26.24 AM.png"/>
          <p:cNvPicPr>
            <a:picLocks noChangeAspect="1"/>
          </p:cNvPicPr>
          <p:nvPr/>
        </p:nvPicPr>
        <p:blipFill>
          <a:blip r:embed="rId2">
            <a:extLst/>
          </a:blip>
          <a:stretch>
            <a:fillRect/>
          </a:stretch>
        </p:blipFill>
        <p:spPr>
          <a:xfrm>
            <a:off x="3498849" y="1839767"/>
            <a:ext cx="6007101" cy="641350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Shape 981"/>
          <p:cNvSpPr txBox="1"/>
          <p:nvPr>
            <p:ph type="sldNum" sz="quarter" idx="2"/>
          </p:nvPr>
        </p:nvSpPr>
        <p:spPr>
          <a:xfrm>
            <a:off x="12000874" y="9232741"/>
            <a:ext cx="353686" cy="35199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4" name="Shape 982"/>
          <p:cNvSpPr txBox="1"/>
          <p:nvPr/>
        </p:nvSpPr>
        <p:spPr>
          <a:xfrm>
            <a:off x="2398268" y="924211"/>
            <a:ext cx="8291930" cy="132080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000"/>
            </a:pPr>
            <a:r>
              <a:rPr b="1">
                <a:latin typeface="+mn-lt"/>
                <a:ea typeface="+mn-ea"/>
                <a:cs typeface="+mn-cs"/>
                <a:sym typeface="Helvetica"/>
              </a:rPr>
              <a:t>http</a:t>
            </a:r>
            <a:r>
              <a:t>://quest.northwestern.edu:3000</a:t>
            </a:r>
          </a:p>
        </p:txBody>
      </p:sp>
      <p:sp>
        <p:nvSpPr>
          <p:cNvPr id="235" name="Shape 949"/>
          <p:cNvSpPr txBox="1"/>
          <p:nvPr/>
        </p:nvSpPr>
        <p:spPr>
          <a:xfrm>
            <a:off x="3936603" y="16559"/>
            <a:ext cx="5131594"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5600">
                <a:solidFill>
                  <a:srgbClr val="53585F"/>
                </a:solidFill>
                <a:latin typeface="+mn-lt"/>
                <a:ea typeface="+mn-ea"/>
                <a:cs typeface="+mn-cs"/>
                <a:sym typeface="Helvetica"/>
              </a:defRPr>
            </a:lvl1pPr>
          </a:lstStyle>
          <a:p>
            <a:pPr/>
            <a:r>
              <a:t>Login to Quest</a:t>
            </a:r>
          </a:p>
        </p:txBody>
      </p:sp>
      <p:pic>
        <p:nvPicPr>
          <p:cNvPr id="236" name="Screen Shot 2020-04-21 at 9.26.37 AM.png" descr="Screen Shot 2020-04-21 at 9.26.37 AM.png"/>
          <p:cNvPicPr>
            <a:picLocks noChangeAspect="1"/>
          </p:cNvPicPr>
          <p:nvPr/>
        </p:nvPicPr>
        <p:blipFill>
          <a:blip r:embed="rId2">
            <a:extLst/>
          </a:blip>
          <a:stretch>
            <a:fillRect/>
          </a:stretch>
        </p:blipFill>
        <p:spPr>
          <a:xfrm>
            <a:off x="2317749" y="3380619"/>
            <a:ext cx="8369301" cy="3797301"/>
          </a:xfrm>
          <a:prstGeom prst="rect">
            <a:avLst/>
          </a:prstGeom>
          <a:ln w="12700">
            <a:miter lim="400000"/>
          </a:ln>
        </p:spPr>
      </p:pic>
      <p:sp>
        <p:nvSpPr>
          <p:cNvPr id="237" name="Click the “Launch Session” button"/>
          <p:cNvSpPr txBox="1"/>
          <p:nvPr/>
        </p:nvSpPr>
        <p:spPr>
          <a:xfrm>
            <a:off x="2976473" y="7041064"/>
            <a:ext cx="705185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Click the “Launch Session” button</a:t>
            </a:r>
          </a:p>
        </p:txBody>
      </p:sp>
      <p:grpSp>
        <p:nvGrpSpPr>
          <p:cNvPr id="240" name="Group"/>
          <p:cNvGrpSpPr/>
          <p:nvPr/>
        </p:nvGrpSpPr>
        <p:grpSpPr>
          <a:xfrm>
            <a:off x="574439" y="4308321"/>
            <a:ext cx="1780495" cy="958682"/>
            <a:chOff x="0" y="0"/>
            <a:chExt cx="1780494" cy="958681"/>
          </a:xfrm>
        </p:grpSpPr>
        <p:sp>
          <p:nvSpPr>
            <p:cNvPr id="238" name="Line"/>
            <p:cNvSpPr/>
            <p:nvPr/>
          </p:nvSpPr>
          <p:spPr>
            <a:xfrm>
              <a:off x="653538" y="646772"/>
              <a:ext cx="1126957" cy="311910"/>
            </a:xfrm>
            <a:prstGeom prst="line">
              <a:avLst/>
            </a:prstGeom>
            <a:noFill/>
            <a:ln w="25400" cap="flat">
              <a:solidFill>
                <a:schemeClr val="accent6"/>
              </a:solidFill>
              <a:prstDash val="solid"/>
              <a:round/>
              <a:tailEnd type="triangle" w="med" len="me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239" name="Click"/>
            <p:cNvSpPr txBox="1"/>
            <p:nvPr/>
          </p:nvSpPr>
          <p:spPr>
            <a:xfrm>
              <a:off x="0" y="0"/>
              <a:ext cx="1130199" cy="6477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Click</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0" grpId="1"/>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Shape 981"/>
          <p:cNvSpPr txBox="1"/>
          <p:nvPr>
            <p:ph type="sldNum" sz="quarter" idx="2"/>
          </p:nvPr>
        </p:nvSpPr>
        <p:spPr>
          <a:xfrm>
            <a:off x="11985790" y="9232738"/>
            <a:ext cx="368768" cy="352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3" name="Shape 982"/>
          <p:cNvSpPr txBox="1"/>
          <p:nvPr/>
        </p:nvSpPr>
        <p:spPr>
          <a:xfrm>
            <a:off x="2398268" y="924211"/>
            <a:ext cx="8291930" cy="132080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000"/>
            </a:pPr>
            <a:r>
              <a:rPr b="1">
                <a:latin typeface="+mn-lt"/>
                <a:ea typeface="+mn-ea"/>
                <a:cs typeface="+mn-cs"/>
                <a:sym typeface="Helvetica"/>
              </a:rPr>
              <a:t>http</a:t>
            </a:r>
            <a:r>
              <a:t>://quest.northwestern.edu:3000</a:t>
            </a:r>
          </a:p>
        </p:txBody>
      </p:sp>
      <p:sp>
        <p:nvSpPr>
          <p:cNvPr id="244" name="Shape 949"/>
          <p:cNvSpPr txBox="1"/>
          <p:nvPr/>
        </p:nvSpPr>
        <p:spPr>
          <a:xfrm>
            <a:off x="3936603" y="16559"/>
            <a:ext cx="5131594"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5600">
                <a:solidFill>
                  <a:srgbClr val="53585F"/>
                </a:solidFill>
                <a:latin typeface="+mn-lt"/>
                <a:ea typeface="+mn-ea"/>
                <a:cs typeface="+mn-cs"/>
                <a:sym typeface="Helvetica"/>
              </a:defRPr>
            </a:lvl1pPr>
          </a:lstStyle>
          <a:p>
            <a:pPr/>
            <a:r>
              <a:t>Login to Quest</a:t>
            </a:r>
          </a:p>
        </p:txBody>
      </p:sp>
      <p:pic>
        <p:nvPicPr>
          <p:cNvPr id="245" name="Screen Shot 2020-04-21 at 4.59.00 PM.png" descr="Screen Shot 2020-04-21 at 4.59.00 PM.png"/>
          <p:cNvPicPr>
            <a:picLocks noChangeAspect="1"/>
          </p:cNvPicPr>
          <p:nvPr/>
        </p:nvPicPr>
        <p:blipFill>
          <a:blip r:embed="rId2">
            <a:extLst/>
          </a:blip>
          <a:stretch>
            <a:fillRect/>
          </a:stretch>
        </p:blipFill>
        <p:spPr>
          <a:xfrm>
            <a:off x="2073160" y="1785788"/>
            <a:ext cx="8858480" cy="6904246"/>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Shape 981"/>
          <p:cNvSpPr txBox="1"/>
          <p:nvPr>
            <p:ph type="sldNum" sz="quarter" idx="2"/>
          </p:nvPr>
        </p:nvSpPr>
        <p:spPr>
          <a:xfrm>
            <a:off x="11985790" y="9232738"/>
            <a:ext cx="368768" cy="352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8" name="Shape 982"/>
          <p:cNvSpPr txBox="1"/>
          <p:nvPr/>
        </p:nvSpPr>
        <p:spPr>
          <a:xfrm>
            <a:off x="2398268" y="924211"/>
            <a:ext cx="8291930" cy="132080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000"/>
            </a:pPr>
            <a:r>
              <a:rPr b="1">
                <a:latin typeface="+mn-lt"/>
                <a:ea typeface="+mn-ea"/>
                <a:cs typeface="+mn-cs"/>
                <a:sym typeface="Helvetica"/>
              </a:rPr>
              <a:t>http</a:t>
            </a:r>
            <a:r>
              <a:t>://quest.northwestern.edu:3000</a:t>
            </a:r>
          </a:p>
        </p:txBody>
      </p:sp>
      <p:sp>
        <p:nvSpPr>
          <p:cNvPr id="249" name="Shape 949"/>
          <p:cNvSpPr txBox="1"/>
          <p:nvPr/>
        </p:nvSpPr>
        <p:spPr>
          <a:xfrm>
            <a:off x="3936603" y="16559"/>
            <a:ext cx="5131594"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5600">
                <a:solidFill>
                  <a:srgbClr val="53585F"/>
                </a:solidFill>
                <a:latin typeface="+mn-lt"/>
                <a:ea typeface="+mn-ea"/>
                <a:cs typeface="+mn-cs"/>
                <a:sym typeface="Helvetica"/>
              </a:defRPr>
            </a:lvl1pPr>
          </a:lstStyle>
          <a:p>
            <a:pPr/>
            <a:r>
              <a:t>Login to Quest</a:t>
            </a:r>
          </a:p>
        </p:txBody>
      </p:sp>
      <p:pic>
        <p:nvPicPr>
          <p:cNvPr id="250" name="Screen Shot 2020-04-21 at 4.59.00 PM.png" descr="Screen Shot 2020-04-21 at 4.59.00 PM.png"/>
          <p:cNvPicPr>
            <a:picLocks noChangeAspect="1"/>
          </p:cNvPicPr>
          <p:nvPr/>
        </p:nvPicPr>
        <p:blipFill>
          <a:blip r:embed="rId2">
            <a:extLst/>
          </a:blip>
          <a:stretch>
            <a:fillRect/>
          </a:stretch>
        </p:blipFill>
        <p:spPr>
          <a:xfrm>
            <a:off x="2073160" y="1785788"/>
            <a:ext cx="8858480" cy="6904246"/>
          </a:xfrm>
          <a:prstGeom prst="rect">
            <a:avLst/>
          </a:prstGeom>
          <a:ln w="12700">
            <a:miter lim="400000"/>
          </a:ln>
        </p:spPr>
      </p:pic>
      <p:sp>
        <p:nvSpPr>
          <p:cNvPr id="251" name="Rectangle"/>
          <p:cNvSpPr/>
          <p:nvPr/>
        </p:nvSpPr>
        <p:spPr>
          <a:xfrm>
            <a:off x="3988613" y="3604119"/>
            <a:ext cx="1270001" cy="1717084"/>
          </a:xfrm>
          <a:prstGeom prst="rect">
            <a:avLst/>
          </a:prstGeom>
          <a:ln w="25400">
            <a:solidFill>
              <a:schemeClr val="accent6"/>
            </a:solidFill>
          </a:ln>
          <a:effectLst>
            <a:outerShdw sx="100000" sy="100000" kx="0" ky="0" algn="b" rotWithShape="0" blurRad="38100" dist="25400" dir="5400000">
              <a:srgbClr val="000000">
                <a:alpha val="50000"/>
              </a:srgbClr>
            </a:outerShdw>
          </a:effectLst>
        </p:spPr>
        <p:txBody>
          <a:bodyPr lIns="50800" tIns="50800" rIns="50800" bIns="50800" anchor="ctr"/>
          <a:lstStyle/>
          <a:p>
            <a:pPr/>
          </a:p>
        </p:txBody>
      </p:sp>
      <p:sp>
        <p:nvSpPr>
          <p:cNvPr id="252" name="Line"/>
          <p:cNvSpPr/>
          <p:nvPr/>
        </p:nvSpPr>
        <p:spPr>
          <a:xfrm flipH="1">
            <a:off x="9603148" y="5758847"/>
            <a:ext cx="1513492" cy="1311073"/>
          </a:xfrm>
          <a:prstGeom prst="line">
            <a:avLst/>
          </a:prstGeom>
          <a:ln w="25400">
            <a:solidFill>
              <a:schemeClr val="accent6"/>
            </a:solidFill>
            <a:tailEnd type="triangle"/>
          </a:ln>
          <a:effectLst>
            <a:outerShdw sx="100000" sy="100000" kx="0" ky="0" algn="b" rotWithShape="0" blurRad="38100" dist="25400" dir="5400000">
              <a:srgbClr val="000000">
                <a:alpha val="50000"/>
              </a:srgbClr>
            </a:outerShdw>
          </a:effectLst>
        </p:spPr>
        <p:txBody>
          <a:bodyPr lIns="45718" tIns="45718" rIns="45718" bIns="45718"/>
          <a:lstStyle/>
          <a:p>
            <a:pPr/>
          </a:p>
        </p:txBody>
      </p:sp>
      <p:sp>
        <p:nvSpPr>
          <p:cNvPr id="253" name="2) Click"/>
          <p:cNvSpPr txBox="1"/>
          <p:nvPr/>
        </p:nvSpPr>
        <p:spPr>
          <a:xfrm>
            <a:off x="11025696" y="5128023"/>
            <a:ext cx="166375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 Click</a:t>
            </a:r>
          </a:p>
        </p:txBody>
      </p:sp>
      <p:sp>
        <p:nvSpPr>
          <p:cNvPr id="254" name="Line"/>
          <p:cNvSpPr/>
          <p:nvPr/>
        </p:nvSpPr>
        <p:spPr>
          <a:xfrm>
            <a:off x="1493849" y="2590761"/>
            <a:ext cx="2638041" cy="933939"/>
          </a:xfrm>
          <a:prstGeom prst="line">
            <a:avLst/>
          </a:prstGeom>
          <a:ln w="25400">
            <a:solidFill>
              <a:schemeClr val="accent6"/>
            </a:solidFill>
            <a:tailEnd type="triangle"/>
          </a:ln>
          <a:effectLst>
            <a:outerShdw sx="100000" sy="100000" kx="0" ky="0" algn="b" rotWithShape="0" blurRad="38100" dist="25400" dir="5400000">
              <a:srgbClr val="000000">
                <a:alpha val="50000"/>
              </a:srgbClr>
            </a:outerShdw>
          </a:effectLst>
        </p:spPr>
        <p:txBody>
          <a:bodyPr lIns="45718" tIns="45718" rIns="45718" bIns="45718"/>
          <a:lstStyle/>
          <a:p>
            <a:pPr/>
          </a:p>
        </p:txBody>
      </p:sp>
      <p:sp>
        <p:nvSpPr>
          <p:cNvPr id="255" name="1) Select"/>
          <p:cNvSpPr txBox="1"/>
          <p:nvPr/>
        </p:nvSpPr>
        <p:spPr>
          <a:xfrm>
            <a:off x="40037" y="1881146"/>
            <a:ext cx="19184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 Select</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Shape 981"/>
          <p:cNvSpPr txBox="1"/>
          <p:nvPr>
            <p:ph type="sldNum" sz="quarter" idx="2"/>
          </p:nvPr>
        </p:nvSpPr>
        <p:spPr>
          <a:xfrm>
            <a:off x="11985790" y="9232738"/>
            <a:ext cx="368768" cy="352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8" name="Shape 982"/>
          <p:cNvSpPr txBox="1"/>
          <p:nvPr/>
        </p:nvSpPr>
        <p:spPr>
          <a:xfrm>
            <a:off x="2398268" y="924211"/>
            <a:ext cx="8291930" cy="132080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000"/>
            </a:pPr>
            <a:r>
              <a:rPr b="1">
                <a:latin typeface="+mn-lt"/>
                <a:ea typeface="+mn-ea"/>
                <a:cs typeface="+mn-cs"/>
                <a:sym typeface="Helvetica"/>
              </a:rPr>
              <a:t>http</a:t>
            </a:r>
            <a:r>
              <a:t>://quest.northwestern.edu:3000</a:t>
            </a:r>
          </a:p>
        </p:txBody>
      </p:sp>
      <p:sp>
        <p:nvSpPr>
          <p:cNvPr id="259" name="Shape 949"/>
          <p:cNvSpPr txBox="1"/>
          <p:nvPr/>
        </p:nvSpPr>
        <p:spPr>
          <a:xfrm>
            <a:off x="3936603" y="16559"/>
            <a:ext cx="5131594"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5600">
                <a:solidFill>
                  <a:srgbClr val="53585F"/>
                </a:solidFill>
                <a:latin typeface="+mn-lt"/>
                <a:ea typeface="+mn-ea"/>
                <a:cs typeface="+mn-cs"/>
                <a:sym typeface="Helvetica"/>
              </a:defRPr>
            </a:lvl1pPr>
          </a:lstStyle>
          <a:p>
            <a:pPr/>
            <a:r>
              <a:t>Login to Quest</a:t>
            </a:r>
          </a:p>
        </p:txBody>
      </p:sp>
      <p:pic>
        <p:nvPicPr>
          <p:cNvPr id="260" name="Screen Shot 2020-04-21 at 5.02.34 PM.png" descr="Screen Shot 2020-04-21 at 5.02.34 PM.png"/>
          <p:cNvPicPr>
            <a:picLocks noChangeAspect="1"/>
          </p:cNvPicPr>
          <p:nvPr/>
        </p:nvPicPr>
        <p:blipFill>
          <a:blip r:embed="rId2">
            <a:extLst/>
          </a:blip>
          <a:stretch>
            <a:fillRect/>
          </a:stretch>
        </p:blipFill>
        <p:spPr>
          <a:xfrm>
            <a:off x="3801032" y="2552699"/>
            <a:ext cx="5486401" cy="4648201"/>
          </a:xfrm>
          <a:prstGeom prst="rect">
            <a:avLst/>
          </a:prstGeom>
          <a:ln w="25400">
            <a:solidFill>
              <a:schemeClr val="accent6"/>
            </a:solidFill>
          </a:ln>
        </p:spPr>
      </p:pic>
      <p:sp>
        <p:nvSpPr>
          <p:cNvPr id="261" name="Shape 982"/>
          <p:cNvSpPr txBox="1"/>
          <p:nvPr/>
        </p:nvSpPr>
        <p:spPr>
          <a:xfrm>
            <a:off x="5315966" y="7843522"/>
            <a:ext cx="2372869"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i="1" sz="4000">
                <a:latin typeface="+mn-lt"/>
                <a:ea typeface="+mn-ea"/>
                <a:cs typeface="+mn-cs"/>
                <a:sym typeface="Helvetica"/>
              </a:defRPr>
            </a:lvl1pPr>
          </a:lstStyle>
          <a:p>
            <a:pPr/>
            <a:r>
              <a:t>Success!</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Raise Hand” if you…"/>
          <p:cNvSpPr txBox="1"/>
          <p:nvPr>
            <p:ph type="title"/>
          </p:nvPr>
        </p:nvSpPr>
        <p:spPr>
          <a:xfrm>
            <a:off x="424729" y="965105"/>
            <a:ext cx="12155342" cy="5189696"/>
          </a:xfrm>
          <a:prstGeom prst="rect">
            <a:avLst/>
          </a:prstGeom>
        </p:spPr>
        <p:txBody>
          <a:bodyPr/>
          <a:lstStyle/>
          <a:p>
            <a:pPr>
              <a:defRPr sz="8400"/>
            </a:pPr>
            <a:r>
              <a:t>“Raise Hand” if you </a:t>
            </a:r>
          </a:p>
          <a:p>
            <a:pPr>
              <a:defRPr sz="8400"/>
            </a:pPr>
            <a:r>
              <a:t>can’t login</a:t>
            </a:r>
          </a:p>
        </p:txBody>
      </p:sp>
      <p:sp>
        <p:nvSpPr>
          <p:cNvPr id="26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5" name="Please set up your screen to have Zoom on one half of the screen and a terminal or web browser on the other half."/>
          <p:cNvSpPr txBox="1"/>
          <p:nvPr/>
        </p:nvSpPr>
        <p:spPr>
          <a:xfrm>
            <a:off x="379160" y="268316"/>
            <a:ext cx="12246481" cy="12065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Please set up your screen to have Zoom on one half of the screen and a terminal or web browser on the other half.</a:t>
            </a:r>
          </a:p>
        </p:txBody>
      </p:sp>
      <p:pic>
        <p:nvPicPr>
          <p:cNvPr id="266" name="Screen Shot 2020-04-21 at 5.41.23 PM.png" descr="Screen Shot 2020-04-21 at 5.41.23 PM.png"/>
          <p:cNvPicPr>
            <a:picLocks noChangeAspect="1"/>
          </p:cNvPicPr>
          <p:nvPr/>
        </p:nvPicPr>
        <p:blipFill>
          <a:blip r:embed="rId2">
            <a:extLst/>
          </a:blip>
          <a:stretch>
            <a:fillRect/>
          </a:stretch>
        </p:blipFill>
        <p:spPr>
          <a:xfrm>
            <a:off x="3848100" y="6523849"/>
            <a:ext cx="5308600" cy="1854201"/>
          </a:xfrm>
          <a:prstGeom prst="rect">
            <a:avLst/>
          </a:prstGeom>
          <a:ln w="12700">
            <a:miter lim="400000"/>
          </a:ln>
        </p:spPr>
      </p:pic>
      <p:sp>
        <p:nvSpPr>
          <p:cNvPr id="267" name="Rectangle"/>
          <p:cNvSpPr/>
          <p:nvPr/>
        </p:nvSpPr>
        <p:spPr>
          <a:xfrm>
            <a:off x="3871183" y="7422405"/>
            <a:ext cx="960046" cy="920236"/>
          </a:xfrm>
          <a:prstGeom prst="rect">
            <a:avLst/>
          </a:prstGeom>
          <a:ln w="25400">
            <a:solidFill>
              <a:schemeClr val="accent6"/>
            </a:solidFill>
          </a:ln>
          <a:effectLst>
            <a:outerShdw sx="100000" sy="100000" kx="0" ky="0" algn="b" rotWithShape="0" blurRad="38100" dist="25400" dir="5400000">
              <a:srgbClr val="000000">
                <a:alpha val="50000"/>
              </a:srgbClr>
            </a:outerShdw>
          </a:effectLst>
        </p:spPr>
        <p:txBody>
          <a:bodyPr lIns="50800" tIns="50800" rIns="50800" bIns="50800" anchor="ctr"/>
          <a:lstStyle/>
          <a:p>
            <a:pPr/>
          </a:p>
        </p:txBody>
      </p:sp>
      <p:pic>
        <p:nvPicPr>
          <p:cNvPr id="268" name="Screen Shot 2020-04-21 at 5.35.45 PM.png" descr="Screen Shot 2020-04-21 at 5.35.45 PM.png"/>
          <p:cNvPicPr>
            <a:picLocks noChangeAspect="1"/>
          </p:cNvPicPr>
          <p:nvPr/>
        </p:nvPicPr>
        <p:blipFill>
          <a:blip r:embed="rId3">
            <a:extLst/>
          </a:blip>
          <a:stretch>
            <a:fillRect/>
          </a:stretch>
        </p:blipFill>
        <p:spPr>
          <a:xfrm>
            <a:off x="5969000" y="5538269"/>
            <a:ext cx="1066800" cy="673101"/>
          </a:xfrm>
          <a:prstGeom prst="rect">
            <a:avLst/>
          </a:prstGeom>
          <a:ln w="12700">
            <a:miter lim="400000"/>
          </a:ln>
        </p:spPr>
      </p:pic>
      <p:grpSp>
        <p:nvGrpSpPr>
          <p:cNvPr id="271" name="Group"/>
          <p:cNvGrpSpPr/>
          <p:nvPr/>
        </p:nvGrpSpPr>
        <p:grpSpPr>
          <a:xfrm>
            <a:off x="1379475" y="5550969"/>
            <a:ext cx="4378424" cy="647701"/>
            <a:chOff x="0" y="0"/>
            <a:chExt cx="4378422" cy="647700"/>
          </a:xfrm>
        </p:grpSpPr>
        <p:sp>
          <p:nvSpPr>
            <p:cNvPr id="269" name="Line"/>
            <p:cNvSpPr/>
            <p:nvPr/>
          </p:nvSpPr>
          <p:spPr>
            <a:xfrm>
              <a:off x="2375029" y="352982"/>
              <a:ext cx="2003394" cy="1"/>
            </a:xfrm>
            <a:prstGeom prst="line">
              <a:avLst/>
            </a:prstGeom>
            <a:noFill/>
            <a:ln w="25400" cap="flat">
              <a:solidFill>
                <a:schemeClr val="accent6"/>
              </a:solidFill>
              <a:prstDash val="solid"/>
              <a:round/>
              <a:tailEnd type="triangle" w="med" len="me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270" name="Click here"/>
            <p:cNvSpPr txBox="1"/>
            <p:nvPr/>
          </p:nvSpPr>
          <p:spPr>
            <a:xfrm>
              <a:off x="0" y="0"/>
              <a:ext cx="2163928"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Click here</a:t>
              </a:r>
            </a:p>
          </p:txBody>
        </p:sp>
      </p:grpSp>
      <p:grpSp>
        <p:nvGrpSpPr>
          <p:cNvPr id="274" name="Group"/>
          <p:cNvGrpSpPr/>
          <p:nvPr/>
        </p:nvGrpSpPr>
        <p:grpSpPr>
          <a:xfrm>
            <a:off x="1290749" y="7558673"/>
            <a:ext cx="2377175" cy="647701"/>
            <a:chOff x="0" y="0"/>
            <a:chExt cx="2377174" cy="647700"/>
          </a:xfrm>
        </p:grpSpPr>
        <p:sp>
          <p:nvSpPr>
            <p:cNvPr id="272" name="Line"/>
            <p:cNvSpPr/>
            <p:nvPr/>
          </p:nvSpPr>
          <p:spPr>
            <a:xfrm>
              <a:off x="1310374" y="323850"/>
              <a:ext cx="1066801" cy="0"/>
            </a:xfrm>
            <a:prstGeom prst="line">
              <a:avLst/>
            </a:prstGeom>
            <a:noFill/>
            <a:ln w="25400" cap="flat">
              <a:solidFill>
                <a:schemeClr val="accent6"/>
              </a:solidFill>
              <a:prstDash val="solid"/>
              <a:round/>
              <a:tailEnd type="triangle" w="med" len="me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273" name="Click"/>
            <p:cNvSpPr txBox="1"/>
            <p:nvPr/>
          </p:nvSpPr>
          <p:spPr>
            <a:xfrm>
              <a:off x="-1" y="0"/>
              <a:ext cx="1130200"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Click</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1" grpId="1"/>
      <p:bldP build="whole" bldLvl="1" animBg="1" rev="0" advAuto="0" spid="267" grpId="2"/>
      <p:bldP build="whole" bldLvl="1" animBg="1" rev="0" advAuto="0" spid="274" grpId="3"/>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Slide Number Placeholder 3"/>
          <p:cNvSpPr txBox="1"/>
          <p:nvPr>
            <p:ph type="sldNum" sz="quarter" idx="2"/>
          </p:nvPr>
        </p:nvSpPr>
        <p:spPr>
          <a:xfrm>
            <a:off x="11985790" y="9232738"/>
            <a:ext cx="368768" cy="352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77" name="Screen Shot 2020-04-13 at 5.03.54 PM.png" descr="Screen Shot 2020-04-13 at 5.03.54 PM.png"/>
          <p:cNvPicPr>
            <a:picLocks noChangeAspect="1"/>
          </p:cNvPicPr>
          <p:nvPr/>
        </p:nvPicPr>
        <p:blipFill>
          <a:blip r:embed="rId2">
            <a:extLst/>
          </a:blip>
          <a:stretch>
            <a:fillRect/>
          </a:stretch>
        </p:blipFill>
        <p:spPr>
          <a:xfrm>
            <a:off x="1416050" y="863252"/>
            <a:ext cx="10172700" cy="7200901"/>
          </a:xfrm>
          <a:prstGeom prst="rect">
            <a:avLst/>
          </a:prstGeom>
          <a:ln w="63500">
            <a:solidFill>
              <a:srgbClr val="000000"/>
            </a:solidFill>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Slide Number Placeholder 3"/>
          <p:cNvSpPr txBox="1"/>
          <p:nvPr>
            <p:ph type="sldNum" sz="quarter" idx="2"/>
          </p:nvPr>
        </p:nvSpPr>
        <p:spPr>
          <a:xfrm>
            <a:off x="11985790" y="9232738"/>
            <a:ext cx="368768" cy="352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80" name="Screen Shot 2020-04-13 at 5.03.54 PM.png" descr="Screen Shot 2020-04-13 at 5.03.54 PM.png"/>
          <p:cNvPicPr>
            <a:picLocks noChangeAspect="1"/>
          </p:cNvPicPr>
          <p:nvPr/>
        </p:nvPicPr>
        <p:blipFill>
          <a:blip r:embed="rId2">
            <a:extLst/>
          </a:blip>
          <a:stretch>
            <a:fillRect/>
          </a:stretch>
        </p:blipFill>
        <p:spPr>
          <a:xfrm>
            <a:off x="1416050" y="863252"/>
            <a:ext cx="10172700" cy="7200901"/>
          </a:xfrm>
          <a:prstGeom prst="rect">
            <a:avLst/>
          </a:prstGeom>
          <a:ln w="63500">
            <a:solidFill>
              <a:srgbClr val="000000"/>
            </a:solidFill>
            <a:miter lim="400000"/>
          </a:ln>
        </p:spPr>
      </p:pic>
      <p:sp>
        <p:nvSpPr>
          <p:cNvPr id="281" name="Rectangle"/>
          <p:cNvSpPr/>
          <p:nvPr/>
        </p:nvSpPr>
        <p:spPr>
          <a:xfrm>
            <a:off x="1460500" y="1072917"/>
            <a:ext cx="5693718" cy="1563524"/>
          </a:xfrm>
          <a:prstGeom prst="rect">
            <a:avLst/>
          </a:prstGeom>
          <a:solidFill>
            <a:srgbClr val="E9EE12">
              <a:alpha val="20398"/>
            </a:srgbClr>
          </a:solidFill>
          <a:ln w="38100">
            <a:solidFill>
              <a:srgbClr val="EAEE13">
                <a:alpha val="20398"/>
              </a:srgbClr>
            </a:solidFill>
          </a:ln>
        </p:spPr>
        <p:txBody>
          <a:bodyPr lIns="50800" tIns="50800" rIns="50800" bIns="50800" anchor="ctr"/>
          <a:lstStyle/>
          <a:p>
            <a:pPr>
              <a:defRPr>
                <a:solidFill>
                  <a:srgbClr val="FFFFFF"/>
                </a:solidFill>
              </a:defRPr>
            </a:pP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Slide Number Placeholder 3"/>
          <p:cNvSpPr txBox="1"/>
          <p:nvPr>
            <p:ph type="sldNum" sz="quarter" idx="2"/>
          </p:nvPr>
        </p:nvSpPr>
        <p:spPr>
          <a:xfrm>
            <a:off x="11985790" y="9232738"/>
            <a:ext cx="368768" cy="352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84" name="Screen Shot 2020-04-13 at 5.03.54 PM.png" descr="Screen Shot 2020-04-13 at 5.03.54 PM.png"/>
          <p:cNvPicPr>
            <a:picLocks noChangeAspect="1"/>
          </p:cNvPicPr>
          <p:nvPr/>
        </p:nvPicPr>
        <p:blipFill>
          <a:blip r:embed="rId2">
            <a:extLst/>
          </a:blip>
          <a:stretch>
            <a:fillRect/>
          </a:stretch>
        </p:blipFill>
        <p:spPr>
          <a:xfrm>
            <a:off x="1416050" y="863252"/>
            <a:ext cx="10172700" cy="7200901"/>
          </a:xfrm>
          <a:prstGeom prst="rect">
            <a:avLst/>
          </a:prstGeom>
          <a:ln w="63500">
            <a:solidFill>
              <a:srgbClr val="000000"/>
            </a:solidFill>
            <a:miter lim="400000"/>
          </a:ln>
        </p:spPr>
      </p:pic>
      <p:sp>
        <p:nvSpPr>
          <p:cNvPr id="285" name="Rectangle"/>
          <p:cNvSpPr/>
          <p:nvPr/>
        </p:nvSpPr>
        <p:spPr>
          <a:xfrm>
            <a:off x="1460500" y="2685817"/>
            <a:ext cx="10083800" cy="518304"/>
          </a:xfrm>
          <a:prstGeom prst="rect">
            <a:avLst/>
          </a:prstGeom>
          <a:solidFill>
            <a:srgbClr val="E9EE12">
              <a:alpha val="20398"/>
            </a:srgbClr>
          </a:solidFill>
          <a:ln w="38100">
            <a:solidFill>
              <a:srgbClr val="EAEE13">
                <a:alpha val="20398"/>
              </a:srgbClr>
            </a:solidFill>
          </a:ln>
        </p:spPr>
        <p:txBody>
          <a:bodyPr lIns="50800" tIns="50800" rIns="50800" bIns="50800" anchor="ctr"/>
          <a:lstStyle/>
          <a:p>
            <a:pPr>
              <a:defRPr>
                <a:solidFill>
                  <a:srgbClr val="FFFFFF"/>
                </a:solidFill>
              </a:defRPr>
            </a:pP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high-performance compute cluster"/>
          <p:cNvSpPr txBox="1"/>
          <p:nvPr>
            <p:ph type="title"/>
          </p:nvPr>
        </p:nvSpPr>
        <p:spPr>
          <a:prstGeom prst="rect">
            <a:avLst/>
          </a:prstGeom>
        </p:spPr>
        <p:txBody>
          <a:bodyPr/>
          <a:lstStyle>
            <a:lvl1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4200">
                <a:latin typeface="Menlo"/>
                <a:ea typeface="Menlo"/>
                <a:cs typeface="Menlo"/>
                <a:sym typeface="Menlo"/>
              </a:defRPr>
            </a:lvl1pPr>
          </a:lstStyle>
          <a:p>
            <a:pPr/>
            <a:r>
              <a:t>high-performance compute cluster</a:t>
            </a:r>
          </a:p>
        </p:txBody>
      </p:sp>
      <p:sp>
        <p:nvSpPr>
          <p:cNvPr id="288" name="Body"/>
          <p:cNvSpPr txBox="1"/>
          <p:nvPr>
            <p:ph type="body" sz="quarter" idx="1"/>
          </p:nvPr>
        </p:nvSpPr>
        <p:spPr>
          <a:prstGeom prst="rect">
            <a:avLst/>
          </a:prstGeom>
        </p:spPr>
        <p:txBody>
          <a:bodyPr/>
          <a:lstStyle/>
          <a:p>
            <a:pPr/>
          </a:p>
        </p:txBody>
      </p:sp>
      <p:sp>
        <p:nvSpPr>
          <p:cNvPr id="28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How this workshop will work…"/>
          <p:cNvSpPr txBox="1"/>
          <p:nvPr>
            <p:ph type="title"/>
          </p:nvPr>
        </p:nvSpPr>
        <p:spPr>
          <a:xfrm>
            <a:off x="424729" y="2336758"/>
            <a:ext cx="12155342" cy="5189696"/>
          </a:xfrm>
          <a:prstGeom prst="rect">
            <a:avLst/>
          </a:prstGeom>
        </p:spPr>
        <p:txBody>
          <a:bodyPr/>
          <a:lstStyle/>
          <a:p>
            <a:pPr defTabSz="416153">
              <a:defRPr sz="5376"/>
            </a:pPr>
            <a:r>
              <a:t>How this workshop will work</a:t>
            </a:r>
          </a:p>
          <a:p>
            <a:pPr defTabSz="416153">
              <a:defRPr sz="5376"/>
            </a:pPr>
          </a:p>
          <a:p>
            <a:pPr marL="397844" indent="-397844" algn="l" defTabSz="416153">
              <a:buSzPct val="100000"/>
              <a:defRPr sz="3968"/>
            </a:pPr>
            <a:r>
              <a:t>Interactive sections mixed with slides</a:t>
            </a:r>
          </a:p>
          <a:p>
            <a:pPr marL="397844" indent="-397844" algn="l" defTabSz="416153">
              <a:buSzPct val="100000"/>
              <a:defRPr sz="3968"/>
            </a:pPr>
            <a:r>
              <a:t>Slides will be available after the workshop</a:t>
            </a:r>
          </a:p>
          <a:p>
            <a:pPr marL="397844" indent="-397844" algn="l" defTabSz="416153">
              <a:buSzPct val="100000"/>
              <a:defRPr sz="3968"/>
            </a:pPr>
            <a:r>
              <a:t>Please ask questions in the chat or “Raise Hand” for help (button under “Participants”)</a:t>
            </a:r>
          </a:p>
          <a:p>
            <a:pPr marL="397844" indent="-397844" algn="l" defTabSz="416153">
              <a:buSzPct val="100000"/>
              <a:defRPr sz="3968"/>
            </a:pPr>
            <a:r>
              <a:t>Two 5 minute breaks</a:t>
            </a:r>
          </a:p>
          <a:p>
            <a:pPr marL="397844" indent="-397844" algn="l" defTabSz="416153">
              <a:buSzPct val="100000"/>
              <a:defRPr sz="3968"/>
            </a:pPr>
            <a:r>
              <a:t>This workshop is being recorded</a:t>
            </a:r>
          </a:p>
        </p:txBody>
      </p:sp>
      <p:sp>
        <p:nvSpPr>
          <p:cNvPr id="129" name="Slide Number"/>
          <p:cNvSpPr txBox="1"/>
          <p:nvPr>
            <p:ph type="sldNum" sz="quarter" idx="2"/>
          </p:nvPr>
        </p:nvSpPr>
        <p:spPr>
          <a:xfrm>
            <a:off x="12098803" y="9232741"/>
            <a:ext cx="255757" cy="35199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0" name="Please set up your screen to have Zoom on one half of the screen and a terminal or web browser on the other half."/>
          <p:cNvSpPr txBox="1"/>
          <p:nvPr/>
        </p:nvSpPr>
        <p:spPr>
          <a:xfrm>
            <a:off x="379160" y="268316"/>
            <a:ext cx="12246481" cy="12065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Please set up your screen to have Zoom on one half of the screen and a terminal or web browser on the other half.</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Shape 215"/>
          <p:cNvSpPr txBox="1"/>
          <p:nvPr>
            <p:ph type="sldNum" sz="quarter" idx="2"/>
          </p:nvPr>
        </p:nvSpPr>
        <p:spPr>
          <a:xfrm>
            <a:off x="11985793" y="9232741"/>
            <a:ext cx="368767" cy="35199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2" name="Shape 917"/>
          <p:cNvSpPr txBox="1"/>
          <p:nvPr/>
        </p:nvSpPr>
        <p:spPr>
          <a:xfrm>
            <a:off x="5077989" y="2142271"/>
            <a:ext cx="318897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750 computers</a:t>
            </a:r>
          </a:p>
        </p:txBody>
      </p:sp>
      <p:pic>
        <p:nvPicPr>
          <p:cNvPr id="293" name="Picture 4" descr="Picture 4"/>
          <p:cNvPicPr>
            <a:picLocks noChangeAspect="1"/>
          </p:cNvPicPr>
          <p:nvPr/>
        </p:nvPicPr>
        <p:blipFill>
          <a:blip r:embed="rId2">
            <a:extLst/>
          </a:blip>
          <a:srcRect l="2163" t="0" r="1903" b="0"/>
          <a:stretch>
            <a:fillRect/>
          </a:stretch>
        </p:blipFill>
        <p:spPr>
          <a:xfrm>
            <a:off x="3508586" y="3370062"/>
            <a:ext cx="6327649" cy="3371851"/>
          </a:xfrm>
          <a:prstGeom prst="rect">
            <a:avLst/>
          </a:prstGeom>
          <a:ln w="12700">
            <a:miter lim="400000"/>
          </a:ln>
        </p:spPr>
      </p:pic>
      <p:sp>
        <p:nvSpPr>
          <p:cNvPr id="294" name="Shape 949"/>
          <p:cNvSpPr txBox="1"/>
          <p:nvPr/>
        </p:nvSpPr>
        <p:spPr>
          <a:xfrm>
            <a:off x="1307106" y="264099"/>
            <a:ext cx="10390586"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rgbClr val="53585F"/>
                </a:solidFill>
                <a:latin typeface="Menlo"/>
                <a:ea typeface="Menlo"/>
                <a:cs typeface="Menlo"/>
                <a:sym typeface="Menlo"/>
              </a:defRPr>
            </a:lvl1pPr>
          </a:lstStyle>
          <a:p>
            <a:pPr/>
            <a:r>
              <a:t>high-performance compute cluster</a:t>
            </a:r>
          </a:p>
        </p:txBody>
      </p:sp>
      <p:sp>
        <p:nvSpPr>
          <p:cNvPr id="295" name="Rectangle"/>
          <p:cNvSpPr/>
          <p:nvPr/>
        </p:nvSpPr>
        <p:spPr>
          <a:xfrm>
            <a:off x="6642100" y="141584"/>
            <a:ext cx="5215881" cy="968931"/>
          </a:xfrm>
          <a:prstGeom prst="rect">
            <a:avLst/>
          </a:prstGeom>
          <a:solidFill>
            <a:srgbClr val="E9EE12">
              <a:alpha val="20398"/>
            </a:srgbClr>
          </a:solidFill>
          <a:ln w="38100">
            <a:solidFill>
              <a:srgbClr val="EAEE13">
                <a:alpha val="20398"/>
              </a:srgbClr>
            </a:solidFill>
          </a:ln>
        </p:spPr>
        <p:txBody>
          <a:bodyPr lIns="50800" tIns="50800" rIns="50800" bIns="50800" anchor="ctr"/>
          <a:lstStyle/>
          <a:p>
            <a:pPr>
              <a:defRPr>
                <a:solidFill>
                  <a:srgbClr val="FFFFFF"/>
                </a:solidFill>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3" grpId="1"/>
      <p:bldP build="whole" bldLvl="1" animBg="1" rev="0" advAuto="0" spid="292" grpId="2"/>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Shape 181"/>
          <p:cNvSpPr txBox="1"/>
          <p:nvPr>
            <p:ph type="sldNum" sz="quarter" idx="2"/>
          </p:nvPr>
        </p:nvSpPr>
        <p:spPr>
          <a:xfrm>
            <a:off x="11985793" y="9232741"/>
            <a:ext cx="368767" cy="35199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8" name="Shape 188"/>
          <p:cNvSpPr txBox="1"/>
          <p:nvPr/>
        </p:nvSpPr>
        <p:spPr>
          <a:xfrm>
            <a:off x="2688842" y="1216754"/>
            <a:ext cx="402427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53585F"/>
                </a:solidFill>
              </a:defRPr>
            </a:pPr>
            <a:r>
              <a:t>computer = “</a:t>
            </a:r>
            <a:r>
              <a:rPr>
                <a:solidFill>
                  <a:srgbClr val="000000"/>
                </a:solidFill>
              </a:rPr>
              <a:t>node</a:t>
            </a:r>
            <a:r>
              <a:t>”</a:t>
            </a:r>
          </a:p>
        </p:txBody>
      </p:sp>
      <p:grpSp>
        <p:nvGrpSpPr>
          <p:cNvPr id="303" name="Group 193"/>
          <p:cNvGrpSpPr/>
          <p:nvPr/>
        </p:nvGrpSpPr>
        <p:grpSpPr>
          <a:xfrm>
            <a:off x="6863715" y="980760"/>
            <a:ext cx="5369074" cy="5094889"/>
            <a:chOff x="0" y="0"/>
            <a:chExt cx="5369073" cy="5094888"/>
          </a:xfrm>
        </p:grpSpPr>
        <p:pic>
          <p:nvPicPr>
            <p:cNvPr id="299" name="pasted-image.tiff" descr="pasted-image.tiff"/>
            <p:cNvPicPr>
              <a:picLocks noChangeAspect="1"/>
            </p:cNvPicPr>
            <p:nvPr/>
          </p:nvPicPr>
          <p:blipFill>
            <a:blip r:embed="rId3">
              <a:extLst/>
            </a:blip>
            <a:stretch>
              <a:fillRect/>
            </a:stretch>
          </p:blipFill>
          <p:spPr>
            <a:xfrm>
              <a:off x="6799" y="185083"/>
              <a:ext cx="4481334" cy="4481335"/>
            </a:xfrm>
            <a:prstGeom prst="rect">
              <a:avLst/>
            </a:prstGeom>
            <a:ln w="12700" cap="flat">
              <a:noFill/>
              <a:miter lim="400000"/>
            </a:ln>
            <a:effectLst/>
          </p:spPr>
        </p:pic>
        <p:sp>
          <p:nvSpPr>
            <p:cNvPr id="300" name="Shape 190"/>
            <p:cNvSpPr/>
            <p:nvPr/>
          </p:nvSpPr>
          <p:spPr>
            <a:xfrm>
              <a:off x="2917309" y="-1"/>
              <a:ext cx="1209585" cy="50124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0"/>
                  </a:lnTo>
                  <a:lnTo>
                    <a:pt x="0" y="0"/>
                  </a:lnTo>
                  <a:close/>
                </a:path>
              </a:pathLst>
            </a:custGeom>
            <a:solidFill>
              <a:srgbClr val="FFFFFF">
                <a:alpha val="74579"/>
              </a:srgbClr>
            </a:solidFill>
            <a:ln w="12700" cap="flat">
              <a:noFill/>
              <a:miter lim="400000"/>
            </a:ln>
            <a:effectLst/>
          </p:spPr>
          <p:txBody>
            <a:bodyPr wrap="square" lIns="50800" tIns="50800" rIns="50800" bIns="50800" numCol="1" anchor="ctr">
              <a:noAutofit/>
            </a:bodyPr>
            <a:lstStyle/>
            <a:p>
              <a:pPr>
                <a:defRPr sz="2400"/>
              </a:pPr>
            </a:p>
          </p:txBody>
        </p:sp>
        <p:sp>
          <p:nvSpPr>
            <p:cNvPr id="301" name="Shape 191"/>
            <p:cNvSpPr/>
            <p:nvPr/>
          </p:nvSpPr>
          <p:spPr>
            <a:xfrm>
              <a:off x="-1" y="20478"/>
              <a:ext cx="1512692" cy="50744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21600" y="0"/>
                  </a:lnTo>
                  <a:close/>
                </a:path>
              </a:pathLst>
            </a:custGeom>
            <a:solidFill>
              <a:srgbClr val="FFFFFF">
                <a:alpha val="75134"/>
              </a:srgbClr>
            </a:solidFill>
            <a:ln w="12700" cap="flat">
              <a:noFill/>
              <a:miter lim="400000"/>
            </a:ln>
            <a:effectLst/>
          </p:spPr>
          <p:txBody>
            <a:bodyPr wrap="square" lIns="50800" tIns="50800" rIns="50800" bIns="50800" numCol="1" anchor="ctr">
              <a:noAutofit/>
            </a:bodyPr>
            <a:lstStyle/>
            <a:p>
              <a:pPr>
                <a:defRPr sz="2400"/>
              </a:pPr>
            </a:p>
          </p:txBody>
        </p:sp>
        <p:sp>
          <p:nvSpPr>
            <p:cNvPr id="302" name="Shape 192"/>
            <p:cNvSpPr/>
            <p:nvPr/>
          </p:nvSpPr>
          <p:spPr>
            <a:xfrm>
              <a:off x="4099072" y="169860"/>
              <a:ext cx="1270002" cy="4672721"/>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pPr>
            </a:p>
          </p:txBody>
        </p:sp>
      </p:grpSp>
      <p:sp>
        <p:nvSpPr>
          <p:cNvPr id="304" name="Shape 949"/>
          <p:cNvSpPr txBox="1"/>
          <p:nvPr/>
        </p:nvSpPr>
        <p:spPr>
          <a:xfrm>
            <a:off x="1307106" y="264099"/>
            <a:ext cx="10390586"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rgbClr val="53585F"/>
                </a:solidFill>
                <a:latin typeface="Menlo"/>
                <a:ea typeface="Menlo"/>
                <a:cs typeface="Menlo"/>
                <a:sym typeface="Menlo"/>
              </a:defRPr>
            </a:lvl1pPr>
          </a:lstStyle>
          <a:p>
            <a:pPr/>
            <a:r>
              <a:t>high-performance compute cluster</a:t>
            </a:r>
          </a:p>
        </p:txBody>
      </p:sp>
      <p:sp>
        <p:nvSpPr>
          <p:cNvPr id="305" name="Rectangle"/>
          <p:cNvSpPr/>
          <p:nvPr/>
        </p:nvSpPr>
        <p:spPr>
          <a:xfrm>
            <a:off x="6777566" y="141584"/>
            <a:ext cx="4951960" cy="968931"/>
          </a:xfrm>
          <a:prstGeom prst="rect">
            <a:avLst/>
          </a:prstGeom>
          <a:solidFill>
            <a:srgbClr val="E9EE12">
              <a:alpha val="20398"/>
            </a:srgbClr>
          </a:solidFill>
          <a:ln w="38100">
            <a:solidFill>
              <a:srgbClr val="EAEE13">
                <a:alpha val="20398"/>
              </a:srgbClr>
            </a:solidFill>
          </a:ln>
        </p:spPr>
        <p:txBody>
          <a:bodyPr lIns="50800" tIns="50800" rIns="50800" bIns="50800" anchor="ctr"/>
          <a:lstStyle/>
          <a:p>
            <a:pPr>
              <a:defRPr>
                <a:solidFill>
                  <a:srgbClr val="FFFFFF"/>
                </a:solidFill>
              </a:defRPr>
            </a:pPr>
          </a:p>
        </p:txBody>
      </p:sp>
      <p:grpSp>
        <p:nvGrpSpPr>
          <p:cNvPr id="308" name="Group 205"/>
          <p:cNvGrpSpPr/>
          <p:nvPr/>
        </p:nvGrpSpPr>
        <p:grpSpPr>
          <a:xfrm>
            <a:off x="2960893" y="4251465"/>
            <a:ext cx="7083012" cy="4685853"/>
            <a:chOff x="0" y="0"/>
            <a:chExt cx="7083010" cy="4685852"/>
          </a:xfrm>
        </p:grpSpPr>
        <p:sp>
          <p:nvSpPr>
            <p:cNvPr id="306" name="Shape 203"/>
            <p:cNvSpPr txBox="1"/>
            <p:nvPr/>
          </p:nvSpPr>
          <p:spPr>
            <a:xfrm>
              <a:off x="3970393" y="2817452"/>
              <a:ext cx="3112618"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rgbClr val="53585F"/>
                  </a:solidFill>
                </a:defRPr>
              </a:lvl1pPr>
            </a:lstStyle>
            <a:p>
              <a:pPr/>
              <a:r>
                <a:t>nodes in racks</a:t>
              </a:r>
            </a:p>
          </p:txBody>
        </p:sp>
        <p:pic>
          <p:nvPicPr>
            <p:cNvPr id="307" name="pasted-image.tiff" descr="pasted-image.tiff"/>
            <p:cNvPicPr>
              <a:picLocks noChangeAspect="1"/>
            </p:cNvPicPr>
            <p:nvPr/>
          </p:nvPicPr>
          <p:blipFill>
            <a:blip r:embed="rId4">
              <a:extLst/>
            </a:blip>
            <a:stretch>
              <a:fillRect/>
            </a:stretch>
          </p:blipFill>
          <p:spPr>
            <a:xfrm>
              <a:off x="-1" y="0"/>
              <a:ext cx="3514391" cy="4685853"/>
            </a:xfrm>
            <a:prstGeom prst="rect">
              <a:avLst/>
            </a:prstGeom>
            <a:ln w="12700" cap="flat">
              <a:noFill/>
              <a:miter lim="400000"/>
            </a:ln>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8" grpId="1"/>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Shape 181"/>
          <p:cNvSpPr txBox="1"/>
          <p:nvPr>
            <p:ph type="sldNum" sz="quarter" idx="2"/>
          </p:nvPr>
        </p:nvSpPr>
        <p:spPr>
          <a:xfrm>
            <a:off x="11985793" y="9232741"/>
            <a:ext cx="368767" cy="35199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3" name="Shape 949"/>
          <p:cNvSpPr txBox="1"/>
          <p:nvPr/>
        </p:nvSpPr>
        <p:spPr>
          <a:xfrm>
            <a:off x="1307106" y="264099"/>
            <a:ext cx="10390586"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rgbClr val="53585F"/>
                </a:solidFill>
                <a:latin typeface="Menlo"/>
                <a:ea typeface="Menlo"/>
                <a:cs typeface="Menlo"/>
                <a:sym typeface="Menlo"/>
              </a:defRPr>
            </a:lvl1pPr>
          </a:lstStyle>
          <a:p>
            <a:pPr/>
            <a:r>
              <a:t>high-performance compute cluster</a:t>
            </a:r>
          </a:p>
        </p:txBody>
      </p:sp>
      <p:sp>
        <p:nvSpPr>
          <p:cNvPr id="314" name="Rectangle"/>
          <p:cNvSpPr/>
          <p:nvPr/>
        </p:nvSpPr>
        <p:spPr>
          <a:xfrm>
            <a:off x="6777566" y="141584"/>
            <a:ext cx="4951960" cy="968931"/>
          </a:xfrm>
          <a:prstGeom prst="rect">
            <a:avLst/>
          </a:prstGeom>
          <a:solidFill>
            <a:srgbClr val="E9EE12">
              <a:alpha val="20398"/>
            </a:srgbClr>
          </a:solidFill>
          <a:ln w="38100">
            <a:solidFill>
              <a:srgbClr val="EAEE13">
                <a:alpha val="20398"/>
              </a:srgbClr>
            </a:solidFill>
          </a:ln>
        </p:spPr>
        <p:txBody>
          <a:bodyPr lIns="50800" tIns="50800" rIns="50800" bIns="50800" anchor="ctr"/>
          <a:lstStyle/>
          <a:p>
            <a:pPr>
              <a:defRPr>
                <a:solidFill>
                  <a:srgbClr val="FFFFFF"/>
                </a:solidFill>
              </a:defRPr>
            </a:pPr>
          </a:p>
        </p:txBody>
      </p:sp>
      <p:pic>
        <p:nvPicPr>
          <p:cNvPr id="315" name="Screen Shot 2020-04-21 at 1.29.56 PM.png" descr="Screen Shot 2020-04-21 at 1.29.56 PM.png"/>
          <p:cNvPicPr>
            <a:picLocks noChangeAspect="1"/>
          </p:cNvPicPr>
          <p:nvPr/>
        </p:nvPicPr>
        <p:blipFill>
          <a:blip r:embed="rId3">
            <a:extLst/>
          </a:blip>
          <a:stretch>
            <a:fillRect/>
          </a:stretch>
        </p:blipFill>
        <p:spPr>
          <a:xfrm>
            <a:off x="-1" y="1868775"/>
            <a:ext cx="13004801" cy="6374425"/>
          </a:xfrm>
          <a:prstGeom prst="rect">
            <a:avLst/>
          </a:prstGeom>
          <a:ln w="12700">
            <a:miter lim="400000"/>
          </a:ln>
        </p:spPr>
      </p:pic>
      <p:sp>
        <p:nvSpPr>
          <p:cNvPr id="316" name="QUEST"/>
          <p:cNvSpPr txBox="1"/>
          <p:nvPr/>
        </p:nvSpPr>
        <p:spPr>
          <a:xfrm>
            <a:off x="9705630" y="7029704"/>
            <a:ext cx="2908021" cy="124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600">
                <a:solidFill>
                  <a:schemeClr val="accent6">
                    <a:lumOff val="-8549"/>
                  </a:schemeClr>
                </a:solidFill>
                <a:latin typeface="Avenir Heavy"/>
                <a:ea typeface="Avenir Heavy"/>
                <a:cs typeface="Avenir Heavy"/>
                <a:sym typeface="Avenir Heavy"/>
              </a:defRPr>
            </a:lvl1pPr>
          </a:lstStyle>
          <a:p>
            <a:pPr/>
            <a:r>
              <a:t>QUEST</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Shape 215"/>
          <p:cNvSpPr txBox="1"/>
          <p:nvPr>
            <p:ph type="sldNum" sz="quarter" idx="2"/>
          </p:nvPr>
        </p:nvSpPr>
        <p:spPr>
          <a:xfrm>
            <a:off x="11985793" y="9232741"/>
            <a:ext cx="368767" cy="35199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1" name="Shape 917"/>
          <p:cNvSpPr txBox="1"/>
          <p:nvPr/>
        </p:nvSpPr>
        <p:spPr>
          <a:xfrm>
            <a:off x="5365114" y="2275024"/>
            <a:ext cx="227457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750 nodes</a:t>
            </a:r>
          </a:p>
        </p:txBody>
      </p:sp>
      <p:pic>
        <p:nvPicPr>
          <p:cNvPr id="322" name="Picture 4" descr="Picture 4"/>
          <p:cNvPicPr>
            <a:picLocks noChangeAspect="1"/>
          </p:cNvPicPr>
          <p:nvPr/>
        </p:nvPicPr>
        <p:blipFill>
          <a:blip r:embed="rId2">
            <a:extLst/>
          </a:blip>
          <a:srcRect l="2163" t="0" r="1903" b="0"/>
          <a:stretch>
            <a:fillRect/>
          </a:stretch>
        </p:blipFill>
        <p:spPr>
          <a:xfrm>
            <a:off x="3508586" y="3370062"/>
            <a:ext cx="6327649" cy="3371851"/>
          </a:xfrm>
          <a:prstGeom prst="rect">
            <a:avLst/>
          </a:prstGeom>
          <a:ln w="12700">
            <a:miter lim="400000"/>
          </a:ln>
        </p:spPr>
      </p:pic>
      <p:sp>
        <p:nvSpPr>
          <p:cNvPr id="323" name="Shape 949"/>
          <p:cNvSpPr txBox="1"/>
          <p:nvPr/>
        </p:nvSpPr>
        <p:spPr>
          <a:xfrm>
            <a:off x="1307106" y="264099"/>
            <a:ext cx="10390586"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rgbClr val="53585F"/>
                </a:solidFill>
                <a:latin typeface="Menlo"/>
                <a:ea typeface="Menlo"/>
                <a:cs typeface="Menlo"/>
                <a:sym typeface="Menlo"/>
              </a:defRPr>
            </a:lvl1pPr>
          </a:lstStyle>
          <a:p>
            <a:pPr/>
            <a:r>
              <a:t>high-performance compute cluster</a:t>
            </a:r>
          </a:p>
        </p:txBody>
      </p:sp>
      <p:sp>
        <p:nvSpPr>
          <p:cNvPr id="324" name="Rectangle"/>
          <p:cNvSpPr/>
          <p:nvPr/>
        </p:nvSpPr>
        <p:spPr>
          <a:xfrm>
            <a:off x="6642100" y="141584"/>
            <a:ext cx="5215881" cy="968931"/>
          </a:xfrm>
          <a:prstGeom prst="rect">
            <a:avLst/>
          </a:prstGeom>
          <a:solidFill>
            <a:srgbClr val="E9EE12">
              <a:alpha val="20398"/>
            </a:srgbClr>
          </a:solidFill>
          <a:ln w="38100">
            <a:solidFill>
              <a:srgbClr val="EAEE13">
                <a:alpha val="20398"/>
              </a:srgbClr>
            </a:solidFill>
          </a:ln>
        </p:spPr>
        <p:txBody>
          <a:bodyPr lIns="50800" tIns="50800" rIns="50800" bIns="50800" anchor="ctr"/>
          <a:lstStyle/>
          <a:p>
            <a:pPr>
              <a:defRPr>
                <a:solidFill>
                  <a:srgbClr val="FFFFFF"/>
                </a:solidFill>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1" grpId="2"/>
      <p:bldP build="whole" bldLvl="1" animBg="1" rev="0" advAuto="0" spid="322" grpId="1"/>
    </p:bld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Shape 215"/>
          <p:cNvSpPr txBox="1"/>
          <p:nvPr>
            <p:ph type="sldNum" sz="quarter" idx="2"/>
          </p:nvPr>
        </p:nvSpPr>
        <p:spPr>
          <a:xfrm>
            <a:off x="11985790" y="9232738"/>
            <a:ext cx="368765" cy="351998"/>
          </a:xfrm>
          <a:prstGeom prst="rect">
            <a:avLst/>
          </a:prstGeom>
          <a:extLst>
            <a:ext uri="{C572A759-6A51-4108-AA02-DFA0A04FC94B}">
              <ma14:wrappingTextBoxFlag xmlns:ma14="http://schemas.microsoft.com/office/mac/drawingml/2011/main" val="1"/>
            </a:ext>
          </a:extLst>
        </p:spPr>
        <p:txBody>
          <a:bodyPr lIns="65022" tIns="65022" rIns="65022" bIns="65022"/>
          <a:lstStyle/>
          <a:p>
            <a:pPr/>
            <a:fld id="{86CB4B4D-7CA3-9044-876B-883B54F8677D}" type="slidenum"/>
          </a:p>
        </p:txBody>
      </p:sp>
      <p:sp>
        <p:nvSpPr>
          <p:cNvPr id="327" name="Shape 949"/>
          <p:cNvSpPr txBox="1"/>
          <p:nvPr/>
        </p:nvSpPr>
        <p:spPr>
          <a:xfrm>
            <a:off x="1307106" y="264099"/>
            <a:ext cx="10390586"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rgbClr val="53585F"/>
                </a:solidFill>
                <a:latin typeface="Menlo"/>
                <a:ea typeface="Menlo"/>
                <a:cs typeface="Menlo"/>
                <a:sym typeface="Menlo"/>
              </a:defRPr>
            </a:lvl1pPr>
          </a:lstStyle>
          <a:p>
            <a:pPr/>
            <a:r>
              <a:t>high-performance compute cluster</a:t>
            </a:r>
          </a:p>
        </p:txBody>
      </p:sp>
      <p:sp>
        <p:nvSpPr>
          <p:cNvPr id="328" name="Rectangle"/>
          <p:cNvSpPr/>
          <p:nvPr/>
        </p:nvSpPr>
        <p:spPr>
          <a:xfrm>
            <a:off x="1282595" y="141584"/>
            <a:ext cx="5322801" cy="968931"/>
          </a:xfrm>
          <a:prstGeom prst="rect">
            <a:avLst/>
          </a:prstGeom>
          <a:solidFill>
            <a:srgbClr val="E9EE12">
              <a:alpha val="20398"/>
            </a:srgbClr>
          </a:solidFill>
          <a:ln w="38100">
            <a:solidFill>
              <a:srgbClr val="EAEE13">
                <a:alpha val="20398"/>
              </a:srgbClr>
            </a:solidFill>
          </a:ln>
        </p:spPr>
        <p:txBody>
          <a:bodyPr lIns="50800" tIns="50800" rIns="50800" bIns="50800" anchor="ctr"/>
          <a:lstStyle/>
          <a:p>
            <a:pPr>
              <a:defRPr>
                <a:solidFill>
                  <a:srgbClr val="FFFFFF"/>
                </a:solidFill>
              </a:defRPr>
            </a:pPr>
          </a:p>
        </p:txBody>
      </p:sp>
      <p:graphicFrame>
        <p:nvGraphicFramePr>
          <p:cNvPr id="329" name="Table"/>
          <p:cNvGraphicFramePr/>
          <p:nvPr/>
        </p:nvGraphicFramePr>
        <p:xfrm>
          <a:off x="2522942" y="2304477"/>
          <a:ext cx="7971616" cy="5146986"/>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2858616"/>
                <a:gridCol w="2489495"/>
                <a:gridCol w="2610803"/>
              </a:tblGrid>
              <a:tr h="1363777">
                <a:tc>
                  <a:txBody>
                    <a:bodyPr/>
                    <a:lstStyle/>
                    <a:p>
                      <a:pPr indent="228600">
                        <a:defRPr sz="2800"/>
                      </a:pPr>
                    </a:p>
                  </a:txBody>
                  <a:tcPr marL="0" marR="0" marT="0" marB="0" anchor="t" anchorCtr="0" horzOverflow="overflow"/>
                </a:tc>
                <a:tc>
                  <a:txBody>
                    <a:bodyPr/>
                    <a:lstStyle/>
                    <a:p>
                      <a:pPr indent="228600"/>
                      <a:r>
                        <a:rPr b="1" sz="2800">
                          <a:latin typeface="+mn-lt"/>
                          <a:ea typeface="+mn-ea"/>
                          <a:cs typeface="+mn-cs"/>
                          <a:sym typeface="Helvetica"/>
                        </a:rPr>
                        <a:t>Desktop
 Computer</a:t>
                      </a:r>
                    </a:p>
                  </a:txBody>
                  <a:tcPr marL="0" marR="0" marT="0" marB="0" anchor="t" anchorCtr="0" horzOverflow="overflow"/>
                </a:tc>
                <a:tc>
                  <a:txBody>
                    <a:bodyPr/>
                    <a:lstStyle/>
                    <a:p>
                      <a:pPr indent="228600">
                        <a:defRPr b="1" sz="2800">
                          <a:latin typeface="+mn-lt"/>
                          <a:ea typeface="+mn-ea"/>
                          <a:cs typeface="+mn-cs"/>
                          <a:sym typeface="Helvetica"/>
                        </a:defRPr>
                      </a:pPr>
                      <a:r>
                        <a:t>Quest</a:t>
                      </a:r>
                    </a:p>
                    <a:p>
                      <a:pPr indent="228600">
                        <a:defRPr b="1" sz="2800">
                          <a:latin typeface="+mn-lt"/>
                          <a:ea typeface="+mn-ea"/>
                          <a:cs typeface="+mn-cs"/>
                          <a:sym typeface="Helvetica"/>
                        </a:defRPr>
                      </a:pPr>
                      <a:r>
                        <a:t>Node</a:t>
                      </a:r>
                    </a:p>
                  </a:txBody>
                  <a:tcPr marL="0" marR="0" marT="0" marB="0" anchor="t" anchorCtr="0" horzOverflow="overflow"/>
                </a:tc>
              </a:tr>
              <a:tr h="1365819">
                <a:tc>
                  <a:txBody>
                    <a:bodyPr/>
                    <a:lstStyle/>
                    <a:p>
                      <a:pPr indent="228600"/>
                      <a:r>
                        <a:rPr sz="2800"/>
                        <a:t>Processor
Speed</a:t>
                      </a:r>
                    </a:p>
                  </a:txBody>
                  <a:tcPr marL="0" marR="0" marT="0" marB="0" anchor="t" anchorCtr="0" horzOverflow="overflow"/>
                </a:tc>
                <a:tc>
                  <a:txBody>
                    <a:bodyPr/>
                    <a:lstStyle/>
                    <a:p>
                      <a:pPr indent="228600"/>
                      <a:r>
                        <a:rPr sz="2800"/>
                        <a:t>2.2 
MHz</a:t>
                      </a:r>
                    </a:p>
                  </a:txBody>
                  <a:tcPr marL="0" marR="0" marT="0" marB="0" anchor="t" anchorCtr="0" horzOverflow="overflow"/>
                </a:tc>
                <a:tc>
                  <a:txBody>
                    <a:bodyPr/>
                    <a:lstStyle/>
                    <a:p>
                      <a:pPr indent="228600"/>
                      <a:r>
                        <a:rPr sz="2800"/>
                        <a:t>2.5 - 3.3
MHz</a:t>
                      </a:r>
                    </a:p>
                  </a:txBody>
                  <a:tcPr marL="0" marR="0" marT="0" marB="0" anchor="t" anchorCtr="0" horzOverflow="overflow"/>
                </a:tc>
              </a:tr>
              <a:tr h="870029">
                <a:tc>
                  <a:txBody>
                    <a:bodyPr/>
                    <a:lstStyle/>
                    <a:p>
                      <a:pPr indent="228600"/>
                      <a:r>
                        <a:rPr sz="2800"/>
                        <a:t>Cores</a:t>
                      </a:r>
                    </a:p>
                  </a:txBody>
                  <a:tcPr marL="0" marR="0" marT="0" marB="0" anchor="t" anchorCtr="0" horzOverflow="overflow"/>
                </a:tc>
                <a:tc>
                  <a:txBody>
                    <a:bodyPr/>
                    <a:lstStyle/>
                    <a:p>
                      <a:pPr indent="228600"/>
                      <a:r>
                        <a:rPr sz="2800"/>
                        <a:t>2-4</a:t>
                      </a:r>
                    </a:p>
                  </a:txBody>
                  <a:tcPr marL="0" marR="0" marT="0" marB="0" anchor="t" anchorCtr="0" horzOverflow="overflow"/>
                </a:tc>
                <a:tc>
                  <a:txBody>
                    <a:bodyPr/>
                    <a:lstStyle/>
                    <a:p>
                      <a:pPr indent="228600"/>
                      <a:r>
                        <a:rPr sz="2800"/>
                        <a:t>24-40</a:t>
                      </a:r>
                    </a:p>
                  </a:txBody>
                  <a:tcPr marL="0" marR="0" marT="0" marB="0" anchor="t" anchorCtr="0" horzOverflow="overflow"/>
                </a:tc>
              </a:tr>
              <a:tr h="1545019">
                <a:tc>
                  <a:txBody>
                    <a:bodyPr/>
                    <a:lstStyle/>
                    <a:p>
                      <a:pPr indent="228600"/>
                      <a:r>
                        <a:rPr sz="2800"/>
                        <a:t>Memory
 (RAM)
</a:t>
                      </a:r>
                    </a:p>
                  </a:txBody>
                  <a:tcPr marL="0" marR="0" marT="0" marB="0" anchor="t" anchorCtr="0" horzOverflow="overflow"/>
                </a:tc>
                <a:tc>
                  <a:txBody>
                    <a:bodyPr/>
                    <a:lstStyle/>
                    <a:p>
                      <a:pPr indent="228600"/>
                      <a:r>
                        <a:rPr sz="2800"/>
                        <a:t>8 Gb</a:t>
                      </a:r>
                    </a:p>
                  </a:txBody>
                  <a:tcPr marL="0" marR="0" marT="0" marB="0" anchor="t" anchorCtr="0" horzOverflow="overflow"/>
                </a:tc>
                <a:tc>
                  <a:txBody>
                    <a:bodyPr/>
                    <a:lstStyle/>
                    <a:p>
                      <a:pPr indent="228600"/>
                      <a:r>
                        <a:rPr sz="2800"/>
                        <a:t>96-192 Gb</a:t>
                      </a:r>
                    </a:p>
                  </a:txBody>
                  <a:tcPr marL="0" marR="0" marT="0" marB="0" anchor="t" anchorCtr="0" horzOverflow="overflow"/>
                </a:tc>
              </a:tr>
            </a:tbl>
          </a:graphicData>
        </a:graphic>
      </p:graphicFrame>
      <p:sp>
        <p:nvSpPr>
          <p:cNvPr id="330" name="Quest has 25,000 cores"/>
          <p:cNvSpPr txBox="1"/>
          <p:nvPr/>
        </p:nvSpPr>
        <p:spPr>
          <a:xfrm>
            <a:off x="4009516" y="7838537"/>
            <a:ext cx="4985767"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Quest has 25,000 cores</a:t>
            </a:r>
          </a:p>
        </p:txBody>
      </p:sp>
      <p:grpSp>
        <p:nvGrpSpPr>
          <p:cNvPr id="333" name="Group"/>
          <p:cNvGrpSpPr/>
          <p:nvPr/>
        </p:nvGrpSpPr>
        <p:grpSpPr>
          <a:xfrm>
            <a:off x="6341610" y="1421746"/>
            <a:ext cx="3268705" cy="584201"/>
            <a:chOff x="0" y="0"/>
            <a:chExt cx="3268704" cy="584200"/>
          </a:xfrm>
        </p:grpSpPr>
        <p:sp>
          <p:nvSpPr>
            <p:cNvPr id="331" name="1"/>
            <p:cNvSpPr txBox="1"/>
            <p:nvPr/>
          </p:nvSpPr>
          <p:spPr>
            <a:xfrm>
              <a:off x="0" y="0"/>
              <a:ext cx="669540" cy="5842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b="1" sz="3200">
                  <a:latin typeface="+mn-lt"/>
                  <a:ea typeface="+mn-ea"/>
                  <a:cs typeface="+mn-cs"/>
                  <a:sym typeface="Helvetica"/>
                </a:defRPr>
              </a:lvl1pPr>
            </a:lstStyle>
            <a:p>
              <a:pPr/>
              <a:r>
                <a:t>1</a:t>
              </a:r>
            </a:p>
          </p:txBody>
        </p:sp>
        <p:sp>
          <p:nvSpPr>
            <p:cNvPr id="332" name="750"/>
            <p:cNvSpPr txBox="1"/>
            <p:nvPr/>
          </p:nvSpPr>
          <p:spPr>
            <a:xfrm>
              <a:off x="2419235" y="0"/>
              <a:ext cx="849470" cy="5842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b="1" sz="3200">
                  <a:latin typeface="+mn-lt"/>
                  <a:ea typeface="+mn-ea"/>
                  <a:cs typeface="+mn-cs"/>
                  <a:sym typeface="Helvetica"/>
                </a:defRPr>
              </a:lvl1pPr>
            </a:lstStyle>
            <a:p>
              <a:pPr/>
              <a:r>
                <a:t>750</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3" grpId="1"/>
      <p:bldP build="whole" bldLvl="1" animBg="1" rev="0" advAuto="0" spid="330" grpId="2"/>
    </p:bld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Shape 215"/>
          <p:cNvSpPr txBox="1"/>
          <p:nvPr>
            <p:ph type="sldNum" sz="quarter" idx="2"/>
          </p:nvPr>
        </p:nvSpPr>
        <p:spPr>
          <a:xfrm>
            <a:off x="11985793" y="9232741"/>
            <a:ext cx="368767" cy="35199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38" name="Shape 917"/>
          <p:cNvSpPr txBox="1"/>
          <p:nvPr/>
        </p:nvSpPr>
        <p:spPr>
          <a:xfrm>
            <a:off x="2391381" y="1942835"/>
            <a:ext cx="8222038" cy="64770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Each of the 750 nodes has 24-40 </a:t>
            </a:r>
            <a:r>
              <a:rPr b="1">
                <a:latin typeface="+mn-lt"/>
                <a:ea typeface="+mn-ea"/>
                <a:cs typeface="+mn-cs"/>
                <a:sym typeface="Helvetica"/>
              </a:rPr>
              <a:t>cores</a:t>
            </a:r>
          </a:p>
        </p:txBody>
      </p:sp>
      <p:pic>
        <p:nvPicPr>
          <p:cNvPr id="339" name="Picture 4" descr="Picture 4"/>
          <p:cNvPicPr>
            <a:picLocks noChangeAspect="1"/>
          </p:cNvPicPr>
          <p:nvPr/>
        </p:nvPicPr>
        <p:blipFill>
          <a:blip r:embed="rId2">
            <a:extLst/>
          </a:blip>
          <a:srcRect l="2163" t="0" r="1903" b="0"/>
          <a:stretch>
            <a:fillRect/>
          </a:stretch>
        </p:blipFill>
        <p:spPr>
          <a:xfrm>
            <a:off x="3508586" y="3370062"/>
            <a:ext cx="6327649" cy="3371851"/>
          </a:xfrm>
          <a:prstGeom prst="rect">
            <a:avLst/>
          </a:prstGeom>
          <a:ln w="12700">
            <a:miter lim="400000"/>
          </a:ln>
        </p:spPr>
      </p:pic>
      <p:sp>
        <p:nvSpPr>
          <p:cNvPr id="340" name="Shape 949"/>
          <p:cNvSpPr txBox="1"/>
          <p:nvPr/>
        </p:nvSpPr>
        <p:spPr>
          <a:xfrm>
            <a:off x="1307106" y="264099"/>
            <a:ext cx="10390586"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rgbClr val="53585F"/>
                </a:solidFill>
                <a:latin typeface="Menlo"/>
                <a:ea typeface="Menlo"/>
                <a:cs typeface="Menlo"/>
                <a:sym typeface="Menlo"/>
              </a:defRPr>
            </a:lvl1pPr>
          </a:lstStyle>
          <a:p>
            <a:pPr/>
            <a:r>
              <a:t>high-performance compute cluster</a:t>
            </a:r>
          </a:p>
        </p:txBody>
      </p:sp>
      <p:sp>
        <p:nvSpPr>
          <p:cNvPr id="341" name="Rectangle"/>
          <p:cNvSpPr/>
          <p:nvPr/>
        </p:nvSpPr>
        <p:spPr>
          <a:xfrm>
            <a:off x="6642100" y="141584"/>
            <a:ext cx="5215881" cy="968931"/>
          </a:xfrm>
          <a:prstGeom prst="rect">
            <a:avLst/>
          </a:prstGeom>
          <a:solidFill>
            <a:srgbClr val="E9EE12">
              <a:alpha val="20398"/>
            </a:srgbClr>
          </a:solidFill>
          <a:ln w="38100">
            <a:solidFill>
              <a:srgbClr val="EAEE13">
                <a:alpha val="20398"/>
              </a:srgbClr>
            </a:solidFill>
          </a:ln>
        </p:spPr>
        <p:txBody>
          <a:bodyPr lIns="50800" tIns="50800" rIns="50800" bIns="50800" anchor="ctr"/>
          <a:lstStyle/>
          <a:p>
            <a:pPr>
              <a:defRPr>
                <a:solidFill>
                  <a:srgbClr val="FFFFFF"/>
                </a:solidFill>
              </a:defRPr>
            </a:pPr>
          </a:p>
        </p:txBody>
      </p:sp>
      <p:grpSp>
        <p:nvGrpSpPr>
          <p:cNvPr id="370" name="Group"/>
          <p:cNvGrpSpPr/>
          <p:nvPr/>
        </p:nvGrpSpPr>
        <p:grpSpPr>
          <a:xfrm>
            <a:off x="9024693" y="2953845"/>
            <a:ext cx="2434123" cy="1179423"/>
            <a:chOff x="0" y="0"/>
            <a:chExt cx="2434122" cy="1179421"/>
          </a:xfrm>
        </p:grpSpPr>
        <p:sp>
          <p:nvSpPr>
            <p:cNvPr id="342" name="Line"/>
            <p:cNvSpPr/>
            <p:nvPr/>
          </p:nvSpPr>
          <p:spPr>
            <a:xfrm flipV="1">
              <a:off x="171614" y="591532"/>
              <a:ext cx="525051" cy="525052"/>
            </a:xfrm>
            <a:prstGeom prst="line">
              <a:avLst/>
            </a:prstGeom>
            <a:noFill/>
            <a:ln w="25400" cap="flat">
              <a:solidFill>
                <a:srgbClr val="000000"/>
              </a:solidFill>
              <a:prstDash val="solid"/>
              <a:round/>
              <a:tailEnd type="triangle" w="med" len="me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grpSp>
          <p:nvGrpSpPr>
            <p:cNvPr id="368" name="Group"/>
            <p:cNvGrpSpPr/>
            <p:nvPr/>
          </p:nvGrpSpPr>
          <p:grpSpPr>
            <a:xfrm>
              <a:off x="740980" y="0"/>
              <a:ext cx="1693143" cy="981631"/>
              <a:chOff x="0" y="0"/>
              <a:chExt cx="1693141" cy="981630"/>
            </a:xfrm>
          </p:grpSpPr>
          <p:sp>
            <p:nvSpPr>
              <p:cNvPr id="343" name="Rounded Rectangle"/>
              <p:cNvSpPr/>
              <p:nvPr/>
            </p:nvSpPr>
            <p:spPr>
              <a:xfrm>
                <a:off x="0" y="0"/>
                <a:ext cx="1693142" cy="981631"/>
              </a:xfrm>
              <a:prstGeom prst="roundRect">
                <a:avLst>
                  <a:gd name="adj" fmla="val 16298"/>
                </a:avLst>
              </a:prstGeom>
              <a:solidFill>
                <a:srgbClr val="754E91"/>
              </a:solid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344" name="Rectangle"/>
              <p:cNvSpPr/>
              <p:nvPr/>
            </p:nvSpPr>
            <p:spPr>
              <a:xfrm>
                <a:off x="496561" y="16958"/>
                <a:ext cx="166927" cy="449079"/>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345" name="Rectangle"/>
              <p:cNvSpPr/>
              <p:nvPr/>
            </p:nvSpPr>
            <p:spPr>
              <a:xfrm>
                <a:off x="859302" y="16958"/>
                <a:ext cx="166927" cy="449079"/>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346" name="Rectangle"/>
              <p:cNvSpPr/>
              <p:nvPr/>
            </p:nvSpPr>
            <p:spPr>
              <a:xfrm>
                <a:off x="1223413" y="16958"/>
                <a:ext cx="166927" cy="449079"/>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347" name="Rectangle"/>
              <p:cNvSpPr/>
              <p:nvPr/>
            </p:nvSpPr>
            <p:spPr>
              <a:xfrm>
                <a:off x="134454" y="16958"/>
                <a:ext cx="166927" cy="449079"/>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348" name="Rectangle"/>
              <p:cNvSpPr/>
              <p:nvPr/>
            </p:nvSpPr>
            <p:spPr>
              <a:xfrm>
                <a:off x="317664" y="502691"/>
                <a:ext cx="166927" cy="449079"/>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349" name="Rectangle"/>
              <p:cNvSpPr/>
              <p:nvPr/>
            </p:nvSpPr>
            <p:spPr>
              <a:xfrm>
                <a:off x="688838" y="502691"/>
                <a:ext cx="157733" cy="449079"/>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350" name="Rectangle"/>
              <p:cNvSpPr/>
              <p:nvPr/>
            </p:nvSpPr>
            <p:spPr>
              <a:xfrm>
                <a:off x="1044533" y="502691"/>
                <a:ext cx="166927" cy="449079"/>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351" name="Rectangle"/>
              <p:cNvSpPr/>
              <p:nvPr/>
            </p:nvSpPr>
            <p:spPr>
              <a:xfrm>
                <a:off x="1400352" y="502691"/>
                <a:ext cx="166927" cy="449079"/>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352" name="Rectangle"/>
              <p:cNvSpPr/>
              <p:nvPr/>
            </p:nvSpPr>
            <p:spPr>
              <a:xfrm>
                <a:off x="62069" y="489991"/>
                <a:ext cx="51505" cy="449079"/>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353" name="Rectangle"/>
              <p:cNvSpPr/>
              <p:nvPr/>
            </p:nvSpPr>
            <p:spPr>
              <a:xfrm>
                <a:off x="1573628" y="42358"/>
                <a:ext cx="51505" cy="449079"/>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354" name="Line"/>
              <p:cNvSpPr/>
              <p:nvPr/>
            </p:nvSpPr>
            <p:spPr>
              <a:xfrm flipV="1">
                <a:off x="1217064" y="12067"/>
                <a:ext cx="1" cy="957497"/>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355" name="Line"/>
              <p:cNvSpPr/>
              <p:nvPr/>
            </p:nvSpPr>
            <p:spPr>
              <a:xfrm flipV="1">
                <a:off x="1395198" y="12067"/>
                <a:ext cx="1" cy="957497"/>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356" name="Line"/>
              <p:cNvSpPr/>
              <p:nvPr/>
            </p:nvSpPr>
            <p:spPr>
              <a:xfrm flipV="1">
                <a:off x="1038929" y="12067"/>
                <a:ext cx="1" cy="957497"/>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357" name="Line"/>
              <p:cNvSpPr/>
              <p:nvPr/>
            </p:nvSpPr>
            <p:spPr>
              <a:xfrm flipV="1">
                <a:off x="859270" y="12067"/>
                <a:ext cx="1" cy="957497"/>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358" name="Line"/>
              <p:cNvSpPr/>
              <p:nvPr/>
            </p:nvSpPr>
            <p:spPr>
              <a:xfrm flipV="1">
                <a:off x="676138" y="12067"/>
                <a:ext cx="1" cy="957497"/>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359" name="Line"/>
              <p:cNvSpPr/>
              <p:nvPr/>
            </p:nvSpPr>
            <p:spPr>
              <a:xfrm flipV="1">
                <a:off x="492850" y="12067"/>
                <a:ext cx="1" cy="957497"/>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360" name="Line"/>
              <p:cNvSpPr/>
              <p:nvPr/>
            </p:nvSpPr>
            <p:spPr>
              <a:xfrm flipV="1">
                <a:off x="309562" y="12067"/>
                <a:ext cx="1" cy="957497"/>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361" name="Oval"/>
              <p:cNvSpPr/>
              <p:nvPr/>
            </p:nvSpPr>
            <p:spPr>
              <a:xfrm>
                <a:off x="23626" y="778813"/>
                <a:ext cx="89790" cy="159471"/>
              </a:xfrm>
              <a:prstGeom prst="ellipse">
                <a:avLst/>
              </a:prstGeom>
              <a:solidFill>
                <a:schemeClr val="accent6">
                  <a:satOff val="-10694"/>
                  <a:lumOff val="28627"/>
                </a:schemeClr>
              </a:solidFill>
              <a:ln w="12700" cap="flat">
                <a:noFill/>
                <a:miter lim="400000"/>
              </a:ln>
              <a:effectLst/>
            </p:spPr>
            <p:txBody>
              <a:bodyPr wrap="square" lIns="50800" tIns="50800" rIns="50800" bIns="50800" numCol="1" anchor="ctr">
                <a:noAutofit/>
              </a:bodyPr>
              <a:lstStyle/>
              <a:p>
                <a:pPr/>
              </a:p>
            </p:txBody>
          </p:sp>
          <p:sp>
            <p:nvSpPr>
              <p:cNvPr id="362" name="Line"/>
              <p:cNvSpPr/>
              <p:nvPr/>
            </p:nvSpPr>
            <p:spPr>
              <a:xfrm flipV="1">
                <a:off x="126273" y="12067"/>
                <a:ext cx="1" cy="957497"/>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363" name="Rectangle"/>
              <p:cNvSpPr/>
              <p:nvPr/>
            </p:nvSpPr>
            <p:spPr>
              <a:xfrm>
                <a:off x="1622425" y="123015"/>
                <a:ext cx="51505" cy="351999"/>
              </a:xfrm>
              <a:prstGeom prst="rect">
                <a:avLst/>
              </a:prstGeom>
              <a:solidFill>
                <a:schemeClr val="accent6">
                  <a:satOff val="-10694"/>
                  <a:lumOff val="28627"/>
                </a:schemeClr>
              </a:solidFill>
              <a:ln w="12700" cap="flat">
                <a:noFill/>
                <a:miter lim="400000"/>
              </a:ln>
              <a:effectLst/>
            </p:spPr>
            <p:txBody>
              <a:bodyPr wrap="square" lIns="50800" tIns="50800" rIns="50800" bIns="50800" numCol="1" anchor="ctr">
                <a:noAutofit/>
              </a:bodyPr>
              <a:lstStyle/>
              <a:p>
                <a:pPr/>
              </a:p>
            </p:txBody>
          </p:sp>
          <p:sp>
            <p:nvSpPr>
              <p:cNvPr id="364" name="Line"/>
              <p:cNvSpPr/>
              <p:nvPr/>
            </p:nvSpPr>
            <p:spPr>
              <a:xfrm flipV="1">
                <a:off x="1572309" y="12067"/>
                <a:ext cx="1" cy="957497"/>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365" name="Rectangle"/>
              <p:cNvSpPr/>
              <p:nvPr/>
            </p:nvSpPr>
            <p:spPr>
              <a:xfrm>
                <a:off x="19184" y="500596"/>
                <a:ext cx="51505" cy="351999"/>
              </a:xfrm>
              <a:prstGeom prst="rect">
                <a:avLst/>
              </a:prstGeom>
              <a:solidFill>
                <a:schemeClr val="accent6">
                  <a:satOff val="-10694"/>
                  <a:lumOff val="28627"/>
                </a:schemeClr>
              </a:solidFill>
              <a:ln w="12700" cap="flat">
                <a:noFill/>
                <a:miter lim="400000"/>
              </a:ln>
              <a:effectLst/>
            </p:spPr>
            <p:txBody>
              <a:bodyPr wrap="square" lIns="50800" tIns="50800" rIns="50800" bIns="50800" numCol="1" anchor="ctr">
                <a:noAutofit/>
              </a:bodyPr>
              <a:lstStyle/>
              <a:p>
                <a:pPr/>
              </a:p>
            </p:txBody>
          </p:sp>
          <p:sp>
            <p:nvSpPr>
              <p:cNvPr id="366" name="Line"/>
              <p:cNvSpPr/>
              <p:nvPr/>
            </p:nvSpPr>
            <p:spPr>
              <a:xfrm flipH="1" flipV="1">
                <a:off x="4771" y="492417"/>
                <a:ext cx="1683598" cy="1"/>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367" name="Oval"/>
              <p:cNvSpPr/>
              <p:nvPr/>
            </p:nvSpPr>
            <p:spPr>
              <a:xfrm>
                <a:off x="1585008" y="46550"/>
                <a:ext cx="89791" cy="159472"/>
              </a:xfrm>
              <a:prstGeom prst="ellipse">
                <a:avLst/>
              </a:prstGeom>
              <a:solidFill>
                <a:schemeClr val="accent6">
                  <a:satOff val="-10694"/>
                  <a:lumOff val="28627"/>
                </a:schemeClr>
              </a:solidFill>
              <a:ln w="12700" cap="flat">
                <a:noFill/>
                <a:miter lim="400000"/>
              </a:ln>
              <a:effectLst/>
            </p:spPr>
            <p:txBody>
              <a:bodyPr wrap="square" lIns="50800" tIns="50800" rIns="50800" bIns="50800" numCol="1" anchor="ctr">
                <a:noAutofit/>
              </a:bodyPr>
              <a:lstStyle/>
              <a:p>
                <a:pPr/>
              </a:p>
            </p:txBody>
          </p:sp>
        </p:grpSp>
        <p:sp>
          <p:nvSpPr>
            <p:cNvPr id="369" name="Rounded Rectangle"/>
            <p:cNvSpPr/>
            <p:nvPr/>
          </p:nvSpPr>
          <p:spPr>
            <a:xfrm>
              <a:off x="0" y="1116144"/>
              <a:ext cx="94097" cy="63278"/>
            </a:xfrm>
            <a:prstGeom prst="roundRect">
              <a:avLst>
                <a:gd name="adj" fmla="val 25037"/>
              </a:avLst>
            </a:prstGeom>
            <a:solidFill>
              <a:srgbClr val="754E91"/>
            </a:solidFill>
            <a:ln w="127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grpSp>
      <p:sp>
        <p:nvSpPr>
          <p:cNvPr id="371" name="Shape 917"/>
          <p:cNvSpPr txBox="1"/>
          <p:nvPr/>
        </p:nvSpPr>
        <p:spPr>
          <a:xfrm>
            <a:off x="1715058" y="7215258"/>
            <a:ext cx="9574684" cy="1193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Cores can also be called processors or CPUs</a:t>
            </a:r>
          </a:p>
          <a:p>
            <a:pPr/>
            <a:r>
              <a:t> - they are what a thread or a task runs 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3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0" grpId="3"/>
      <p:bldP build="whole" bldLvl="1" animBg="1" rev="0" advAuto="0" spid="371" grpId="2"/>
      <p:bldP build="whole" bldLvl="1" animBg="1" rev="0" advAuto="0" spid="338" grpId="1"/>
    </p:bld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3" name="Shape 215"/>
          <p:cNvSpPr txBox="1"/>
          <p:nvPr>
            <p:ph type="sldNum" sz="quarter" idx="2"/>
          </p:nvPr>
        </p:nvSpPr>
        <p:spPr>
          <a:xfrm>
            <a:off x="11985793" y="9232741"/>
            <a:ext cx="368767" cy="35199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4" name="Shape 917"/>
          <p:cNvSpPr txBox="1"/>
          <p:nvPr/>
        </p:nvSpPr>
        <p:spPr>
          <a:xfrm>
            <a:off x="3323793" y="2050696"/>
            <a:ext cx="6357214" cy="119380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Each node can run </a:t>
            </a:r>
            <a:r>
              <a:rPr b="1">
                <a:latin typeface="+mn-lt"/>
                <a:ea typeface="+mn-ea"/>
                <a:cs typeface="+mn-cs"/>
                <a:sym typeface="Helvetica"/>
              </a:rPr>
              <a:t>jobs</a:t>
            </a:r>
            <a:r>
              <a:t> from </a:t>
            </a:r>
          </a:p>
          <a:p>
            <a:pPr/>
            <a:r>
              <a:t>24-40 researchers at once</a:t>
            </a:r>
          </a:p>
        </p:txBody>
      </p:sp>
      <p:sp>
        <p:nvSpPr>
          <p:cNvPr id="375" name="Shape 949"/>
          <p:cNvSpPr txBox="1"/>
          <p:nvPr/>
        </p:nvSpPr>
        <p:spPr>
          <a:xfrm>
            <a:off x="1307106" y="264099"/>
            <a:ext cx="10390586"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rgbClr val="53585F"/>
                </a:solidFill>
                <a:latin typeface="Menlo"/>
                <a:ea typeface="Menlo"/>
                <a:cs typeface="Menlo"/>
                <a:sym typeface="Menlo"/>
              </a:defRPr>
            </a:lvl1pPr>
          </a:lstStyle>
          <a:p>
            <a:pPr/>
            <a:r>
              <a:t>high-performance compute cluster</a:t>
            </a:r>
          </a:p>
        </p:txBody>
      </p:sp>
      <p:sp>
        <p:nvSpPr>
          <p:cNvPr id="376" name="Rectangle"/>
          <p:cNvSpPr/>
          <p:nvPr/>
        </p:nvSpPr>
        <p:spPr>
          <a:xfrm>
            <a:off x="6642100" y="141584"/>
            <a:ext cx="5215881" cy="968931"/>
          </a:xfrm>
          <a:prstGeom prst="rect">
            <a:avLst/>
          </a:prstGeom>
          <a:solidFill>
            <a:srgbClr val="E9EE12">
              <a:alpha val="20398"/>
            </a:srgbClr>
          </a:solidFill>
          <a:ln w="38100">
            <a:solidFill>
              <a:srgbClr val="EAEE13">
                <a:alpha val="20398"/>
              </a:srgbClr>
            </a:solidFill>
          </a:ln>
        </p:spPr>
        <p:txBody>
          <a:bodyPr lIns="50800" tIns="50800" rIns="50800" bIns="50800" anchor="ctr"/>
          <a:lstStyle/>
          <a:p>
            <a:pPr>
              <a:defRPr>
                <a:solidFill>
                  <a:srgbClr val="FFFFFF"/>
                </a:solidFill>
              </a:defRPr>
            </a:pPr>
          </a:p>
        </p:txBody>
      </p:sp>
      <p:grpSp>
        <p:nvGrpSpPr>
          <p:cNvPr id="420" name="Group"/>
          <p:cNvGrpSpPr/>
          <p:nvPr/>
        </p:nvGrpSpPr>
        <p:grpSpPr>
          <a:xfrm>
            <a:off x="3329141" y="3821445"/>
            <a:ext cx="6346518" cy="3679512"/>
            <a:chOff x="0" y="0"/>
            <a:chExt cx="6346517" cy="3679510"/>
          </a:xfrm>
        </p:grpSpPr>
        <p:grpSp>
          <p:nvGrpSpPr>
            <p:cNvPr id="402" name="Group"/>
            <p:cNvGrpSpPr/>
            <p:nvPr/>
          </p:nvGrpSpPr>
          <p:grpSpPr>
            <a:xfrm>
              <a:off x="0" y="0"/>
              <a:ext cx="6346518" cy="3679511"/>
              <a:chOff x="0" y="0"/>
              <a:chExt cx="6346517" cy="3679510"/>
            </a:xfrm>
          </p:grpSpPr>
          <p:sp>
            <p:nvSpPr>
              <p:cNvPr id="377" name="Rounded Rectangle"/>
              <p:cNvSpPr/>
              <p:nvPr/>
            </p:nvSpPr>
            <p:spPr>
              <a:xfrm>
                <a:off x="0" y="0"/>
                <a:ext cx="6346518" cy="3679511"/>
              </a:xfrm>
              <a:prstGeom prst="roundRect">
                <a:avLst>
                  <a:gd name="adj" fmla="val 16298"/>
                </a:avLst>
              </a:prstGeom>
              <a:solidFill>
                <a:srgbClr val="754E91"/>
              </a:solid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378" name="Rectangle"/>
              <p:cNvSpPr/>
              <p:nvPr/>
            </p:nvSpPr>
            <p:spPr>
              <a:xfrm>
                <a:off x="1861293" y="63567"/>
                <a:ext cx="625702" cy="1683309"/>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379" name="Rectangle"/>
              <p:cNvSpPr/>
              <p:nvPr/>
            </p:nvSpPr>
            <p:spPr>
              <a:xfrm>
                <a:off x="3220981" y="63567"/>
                <a:ext cx="625702" cy="1683309"/>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380" name="Rectangle"/>
              <p:cNvSpPr/>
              <p:nvPr/>
            </p:nvSpPr>
            <p:spPr>
              <a:xfrm>
                <a:off x="4585803" y="63567"/>
                <a:ext cx="625702" cy="1683309"/>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381" name="Rectangle"/>
              <p:cNvSpPr/>
              <p:nvPr/>
            </p:nvSpPr>
            <p:spPr>
              <a:xfrm>
                <a:off x="503985" y="63567"/>
                <a:ext cx="625702" cy="1683309"/>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382" name="Rectangle"/>
              <p:cNvSpPr/>
              <p:nvPr/>
            </p:nvSpPr>
            <p:spPr>
              <a:xfrm>
                <a:off x="1190722" y="1884272"/>
                <a:ext cx="625702" cy="1683309"/>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383" name="Rectangle"/>
              <p:cNvSpPr/>
              <p:nvPr/>
            </p:nvSpPr>
            <p:spPr>
              <a:xfrm>
                <a:off x="2582019" y="1884272"/>
                <a:ext cx="591237" cy="1683309"/>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384" name="Rectangle"/>
              <p:cNvSpPr/>
              <p:nvPr/>
            </p:nvSpPr>
            <p:spPr>
              <a:xfrm>
                <a:off x="3915293" y="1884272"/>
                <a:ext cx="625702" cy="1683309"/>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385" name="Rectangle"/>
              <p:cNvSpPr/>
              <p:nvPr/>
            </p:nvSpPr>
            <p:spPr>
              <a:xfrm>
                <a:off x="5249035" y="1884272"/>
                <a:ext cx="625702" cy="1683309"/>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386" name="Rectangle"/>
              <p:cNvSpPr/>
              <p:nvPr/>
            </p:nvSpPr>
            <p:spPr>
              <a:xfrm>
                <a:off x="232660" y="1836668"/>
                <a:ext cx="193055" cy="1683308"/>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387" name="Rectangle"/>
              <p:cNvSpPr/>
              <p:nvPr/>
            </p:nvSpPr>
            <p:spPr>
              <a:xfrm>
                <a:off x="5898538" y="158776"/>
                <a:ext cx="193055" cy="1683309"/>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388" name="Line"/>
              <p:cNvSpPr/>
              <p:nvPr/>
            </p:nvSpPr>
            <p:spPr>
              <a:xfrm flipV="1">
                <a:off x="4562002" y="45232"/>
                <a:ext cx="1" cy="3589047"/>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389" name="Line"/>
              <p:cNvSpPr/>
              <p:nvPr/>
            </p:nvSpPr>
            <p:spPr>
              <a:xfrm flipV="1">
                <a:off x="5229717" y="45232"/>
                <a:ext cx="1" cy="3589047"/>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390" name="Line"/>
              <p:cNvSpPr/>
              <p:nvPr/>
            </p:nvSpPr>
            <p:spPr>
              <a:xfrm flipV="1">
                <a:off x="3894288" y="45232"/>
                <a:ext cx="1" cy="3589047"/>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391" name="Line"/>
              <p:cNvSpPr/>
              <p:nvPr/>
            </p:nvSpPr>
            <p:spPr>
              <a:xfrm flipV="1">
                <a:off x="3220860" y="45232"/>
                <a:ext cx="1" cy="3589047"/>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392" name="Line"/>
              <p:cNvSpPr/>
              <p:nvPr/>
            </p:nvSpPr>
            <p:spPr>
              <a:xfrm flipV="1">
                <a:off x="2534416" y="45232"/>
                <a:ext cx="1" cy="3589047"/>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393" name="Line"/>
              <p:cNvSpPr/>
              <p:nvPr/>
            </p:nvSpPr>
            <p:spPr>
              <a:xfrm flipV="1">
                <a:off x="1847383" y="45232"/>
                <a:ext cx="1" cy="3589047"/>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394" name="Line"/>
              <p:cNvSpPr/>
              <p:nvPr/>
            </p:nvSpPr>
            <p:spPr>
              <a:xfrm flipV="1">
                <a:off x="1160352" y="45232"/>
                <a:ext cx="1" cy="3589047"/>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395" name="Oval"/>
              <p:cNvSpPr/>
              <p:nvPr/>
            </p:nvSpPr>
            <p:spPr>
              <a:xfrm>
                <a:off x="88560" y="2919277"/>
                <a:ext cx="336565" cy="597755"/>
              </a:xfrm>
              <a:prstGeom prst="ellipse">
                <a:avLst/>
              </a:prstGeom>
              <a:solidFill>
                <a:schemeClr val="accent6">
                  <a:satOff val="-10694"/>
                  <a:lumOff val="28627"/>
                </a:schemeClr>
              </a:solidFill>
              <a:ln w="12700" cap="flat">
                <a:noFill/>
                <a:miter lim="400000"/>
              </a:ln>
              <a:effectLst/>
            </p:spPr>
            <p:txBody>
              <a:bodyPr wrap="square" lIns="50800" tIns="50800" rIns="50800" bIns="50800" numCol="1" anchor="ctr">
                <a:noAutofit/>
              </a:bodyPr>
              <a:lstStyle/>
              <a:p>
                <a:pPr/>
              </a:p>
            </p:txBody>
          </p:sp>
          <p:sp>
            <p:nvSpPr>
              <p:cNvPr id="396" name="Line"/>
              <p:cNvSpPr/>
              <p:nvPr/>
            </p:nvSpPr>
            <p:spPr>
              <a:xfrm flipV="1">
                <a:off x="473318" y="45232"/>
                <a:ext cx="1" cy="3589047"/>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397" name="Rectangle"/>
              <p:cNvSpPr/>
              <p:nvPr/>
            </p:nvSpPr>
            <p:spPr>
              <a:xfrm>
                <a:off x="6081447" y="461106"/>
                <a:ext cx="193055" cy="1319420"/>
              </a:xfrm>
              <a:prstGeom prst="rect">
                <a:avLst/>
              </a:prstGeom>
              <a:solidFill>
                <a:schemeClr val="accent6">
                  <a:satOff val="-10694"/>
                  <a:lumOff val="28627"/>
                </a:schemeClr>
              </a:solidFill>
              <a:ln w="12700" cap="flat">
                <a:noFill/>
                <a:miter lim="400000"/>
              </a:ln>
              <a:effectLst/>
            </p:spPr>
            <p:txBody>
              <a:bodyPr wrap="square" lIns="50800" tIns="50800" rIns="50800" bIns="50800" numCol="1" anchor="ctr">
                <a:noAutofit/>
              </a:bodyPr>
              <a:lstStyle/>
              <a:p>
                <a:pPr/>
              </a:p>
            </p:txBody>
          </p:sp>
          <p:sp>
            <p:nvSpPr>
              <p:cNvPr id="398" name="Line"/>
              <p:cNvSpPr/>
              <p:nvPr/>
            </p:nvSpPr>
            <p:spPr>
              <a:xfrm flipV="1">
                <a:off x="5893591" y="45232"/>
                <a:ext cx="1" cy="3589047"/>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399" name="Rectangle"/>
              <p:cNvSpPr/>
              <p:nvPr/>
            </p:nvSpPr>
            <p:spPr>
              <a:xfrm>
                <a:off x="71911" y="1876418"/>
                <a:ext cx="193056" cy="1319421"/>
              </a:xfrm>
              <a:prstGeom prst="rect">
                <a:avLst/>
              </a:prstGeom>
              <a:solidFill>
                <a:schemeClr val="accent6">
                  <a:satOff val="-10694"/>
                  <a:lumOff val="28627"/>
                </a:schemeClr>
              </a:solidFill>
              <a:ln w="12700" cap="flat">
                <a:noFill/>
                <a:miter lim="400000"/>
              </a:ln>
              <a:effectLst/>
            </p:spPr>
            <p:txBody>
              <a:bodyPr wrap="square" lIns="50800" tIns="50800" rIns="50800" bIns="50800" numCol="1" anchor="ctr">
                <a:noAutofit/>
              </a:bodyPr>
              <a:lstStyle/>
              <a:p>
                <a:pPr/>
              </a:p>
            </p:txBody>
          </p:sp>
          <p:sp>
            <p:nvSpPr>
              <p:cNvPr id="400" name="Line"/>
              <p:cNvSpPr/>
              <p:nvPr/>
            </p:nvSpPr>
            <p:spPr>
              <a:xfrm flipH="1" flipV="1">
                <a:off x="17886" y="1845759"/>
                <a:ext cx="6310741" cy="1"/>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401" name="Oval"/>
              <p:cNvSpPr/>
              <p:nvPr/>
            </p:nvSpPr>
            <p:spPr>
              <a:xfrm>
                <a:off x="5941194" y="174488"/>
                <a:ext cx="336565" cy="597755"/>
              </a:xfrm>
              <a:prstGeom prst="ellipse">
                <a:avLst/>
              </a:prstGeom>
              <a:solidFill>
                <a:schemeClr val="accent6">
                  <a:satOff val="-10694"/>
                  <a:lumOff val="28627"/>
                </a:schemeClr>
              </a:solidFill>
              <a:ln w="12700" cap="flat">
                <a:noFill/>
                <a:miter lim="400000"/>
              </a:ln>
              <a:effectLst/>
            </p:spPr>
            <p:txBody>
              <a:bodyPr wrap="square" lIns="50800" tIns="50800" rIns="50800" bIns="50800" numCol="1" anchor="ctr">
                <a:noAutofit/>
              </a:bodyPr>
              <a:lstStyle/>
              <a:p>
                <a:pPr/>
              </a:p>
            </p:txBody>
          </p:sp>
        </p:grpSp>
        <p:sp>
          <p:nvSpPr>
            <p:cNvPr id="403" name="Python"/>
            <p:cNvSpPr txBox="1"/>
            <p:nvPr/>
          </p:nvSpPr>
          <p:spPr>
            <a:xfrm rot="16200000">
              <a:off x="34832" y="617735"/>
              <a:ext cx="1511961"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Python</a:t>
              </a:r>
            </a:p>
          </p:txBody>
        </p:sp>
        <p:sp>
          <p:nvSpPr>
            <p:cNvPr id="404" name="Python"/>
            <p:cNvSpPr txBox="1"/>
            <p:nvPr/>
          </p:nvSpPr>
          <p:spPr>
            <a:xfrm rot="16200000">
              <a:off x="2066045" y="2412331"/>
              <a:ext cx="1511962"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Python</a:t>
              </a:r>
            </a:p>
          </p:txBody>
        </p:sp>
        <p:sp>
          <p:nvSpPr>
            <p:cNvPr id="405" name="Python"/>
            <p:cNvSpPr txBox="1"/>
            <p:nvPr/>
          </p:nvSpPr>
          <p:spPr>
            <a:xfrm rot="16200000">
              <a:off x="4762043" y="617735"/>
              <a:ext cx="1511962"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Python</a:t>
              </a:r>
            </a:p>
          </p:txBody>
        </p:sp>
        <p:sp>
          <p:nvSpPr>
            <p:cNvPr id="406" name="MatLab"/>
            <p:cNvSpPr txBox="1"/>
            <p:nvPr/>
          </p:nvSpPr>
          <p:spPr>
            <a:xfrm rot="16200000">
              <a:off x="4035459" y="2412331"/>
              <a:ext cx="1664209"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MatLab</a:t>
              </a:r>
            </a:p>
          </p:txBody>
        </p:sp>
        <p:sp>
          <p:nvSpPr>
            <p:cNvPr id="407" name="MatLab"/>
            <p:cNvSpPr txBox="1"/>
            <p:nvPr/>
          </p:nvSpPr>
          <p:spPr>
            <a:xfrm rot="16200000">
              <a:off x="2731482" y="617735"/>
              <a:ext cx="1664209"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MatLab</a:t>
              </a:r>
            </a:p>
          </p:txBody>
        </p:sp>
        <p:sp>
          <p:nvSpPr>
            <p:cNvPr id="408" name="MatLab"/>
            <p:cNvSpPr txBox="1"/>
            <p:nvPr/>
          </p:nvSpPr>
          <p:spPr>
            <a:xfrm rot="16200000">
              <a:off x="2028107" y="617735"/>
              <a:ext cx="1664209"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MatLab</a:t>
              </a:r>
            </a:p>
          </p:txBody>
        </p:sp>
        <p:sp>
          <p:nvSpPr>
            <p:cNvPr id="409" name="R"/>
            <p:cNvSpPr txBox="1"/>
            <p:nvPr/>
          </p:nvSpPr>
          <p:spPr>
            <a:xfrm rot="16200000">
              <a:off x="1967573" y="595083"/>
              <a:ext cx="419253"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R</a:t>
              </a:r>
            </a:p>
          </p:txBody>
        </p:sp>
        <p:sp>
          <p:nvSpPr>
            <p:cNvPr id="410" name="R"/>
            <p:cNvSpPr txBox="1"/>
            <p:nvPr/>
          </p:nvSpPr>
          <p:spPr>
            <a:xfrm rot="16200000">
              <a:off x="3353960" y="2412331"/>
              <a:ext cx="419253"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R</a:t>
              </a:r>
            </a:p>
          </p:txBody>
        </p:sp>
        <p:sp>
          <p:nvSpPr>
            <p:cNvPr id="411" name="R"/>
            <p:cNvSpPr txBox="1"/>
            <p:nvPr/>
          </p:nvSpPr>
          <p:spPr>
            <a:xfrm rot="16200000">
              <a:off x="4740348" y="617735"/>
              <a:ext cx="419253"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R</a:t>
              </a:r>
            </a:p>
          </p:txBody>
        </p:sp>
        <p:sp>
          <p:nvSpPr>
            <p:cNvPr id="412" name="Perl"/>
            <p:cNvSpPr txBox="1"/>
            <p:nvPr/>
          </p:nvSpPr>
          <p:spPr>
            <a:xfrm rot="16200000">
              <a:off x="3743245" y="2412331"/>
              <a:ext cx="901600"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Perl</a:t>
              </a:r>
            </a:p>
          </p:txBody>
        </p:sp>
        <p:sp>
          <p:nvSpPr>
            <p:cNvPr id="413" name="Fortran"/>
            <p:cNvSpPr txBox="1"/>
            <p:nvPr/>
          </p:nvSpPr>
          <p:spPr>
            <a:xfrm rot="16200000">
              <a:off x="698535" y="617735"/>
              <a:ext cx="1570941"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Fortran</a:t>
              </a:r>
            </a:p>
          </p:txBody>
        </p:sp>
        <p:sp>
          <p:nvSpPr>
            <p:cNvPr id="414" name="GATK"/>
            <p:cNvSpPr txBox="1"/>
            <p:nvPr/>
          </p:nvSpPr>
          <p:spPr>
            <a:xfrm rot="16200000">
              <a:off x="144788" y="2412331"/>
              <a:ext cx="1292048"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GATK</a:t>
              </a:r>
            </a:p>
          </p:txBody>
        </p:sp>
        <p:sp>
          <p:nvSpPr>
            <p:cNvPr id="415" name="GATK"/>
            <p:cNvSpPr txBox="1"/>
            <p:nvPr/>
          </p:nvSpPr>
          <p:spPr>
            <a:xfrm rot="16200000">
              <a:off x="837981" y="2412331"/>
              <a:ext cx="1292049"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GATK</a:t>
              </a:r>
            </a:p>
          </p:txBody>
        </p:sp>
        <p:sp>
          <p:nvSpPr>
            <p:cNvPr id="416" name="Vasp"/>
            <p:cNvSpPr txBox="1"/>
            <p:nvPr/>
          </p:nvSpPr>
          <p:spPr>
            <a:xfrm rot="16200000">
              <a:off x="3671089" y="595083"/>
              <a:ext cx="1130656"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Vasp</a:t>
              </a:r>
            </a:p>
          </p:txBody>
        </p:sp>
        <p:sp>
          <p:nvSpPr>
            <p:cNvPr id="417" name="GATK"/>
            <p:cNvSpPr txBox="1"/>
            <p:nvPr/>
          </p:nvSpPr>
          <p:spPr>
            <a:xfrm rot="16200000">
              <a:off x="1506992" y="2412331"/>
              <a:ext cx="1292048"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GATK</a:t>
              </a:r>
            </a:p>
          </p:txBody>
        </p:sp>
        <p:sp>
          <p:nvSpPr>
            <p:cNvPr id="418" name="Rectangle"/>
            <p:cNvSpPr/>
            <p:nvPr/>
          </p:nvSpPr>
          <p:spPr>
            <a:xfrm>
              <a:off x="486969" y="1850118"/>
              <a:ext cx="1994073" cy="1772127"/>
            </a:xfrm>
            <a:prstGeom prst="rect">
              <a:avLst/>
            </a:prstGeom>
            <a:noFill/>
            <a:ln w="38100" cap="flat">
              <a:solidFill>
                <a:srgbClr val="FFFFFF"/>
              </a:solidFill>
              <a:prstDash val="solid"/>
              <a:round/>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a:solidFill>
                    <a:srgbClr val="FFFFFF"/>
                  </a:solidFill>
                </a:defRPr>
              </a:pPr>
            </a:p>
          </p:txBody>
        </p:sp>
        <p:sp>
          <p:nvSpPr>
            <p:cNvPr id="419" name="Rectangle"/>
            <p:cNvSpPr/>
            <p:nvPr/>
          </p:nvSpPr>
          <p:spPr>
            <a:xfrm>
              <a:off x="2555411" y="55522"/>
              <a:ext cx="1312976" cy="1772127"/>
            </a:xfrm>
            <a:prstGeom prst="rect">
              <a:avLst/>
            </a:prstGeom>
            <a:noFill/>
            <a:ln w="38100" cap="flat">
              <a:solidFill>
                <a:srgbClr val="FFFFFF"/>
              </a:solidFill>
              <a:prstDash val="solid"/>
              <a:round/>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defRPr>
                  <a:solidFill>
                    <a:srgbClr val="FFFFFF"/>
                  </a:solidFill>
                </a:defRPr>
              </a:pPr>
            </a:p>
          </p:txBody>
        </p:sp>
      </p:grpSp>
      <p:sp>
        <p:nvSpPr>
          <p:cNvPr id="421" name="Rectangle"/>
          <p:cNvSpPr/>
          <p:nvPr/>
        </p:nvSpPr>
        <p:spPr>
          <a:xfrm>
            <a:off x="3809364" y="5644601"/>
            <a:ext cx="2005446" cy="1806782"/>
          </a:xfrm>
          <a:prstGeom prst="rect">
            <a:avLst/>
          </a:prstGeom>
          <a:ln w="127000">
            <a:solidFill>
              <a:srgbClr val="E0D82B"/>
            </a:solidFill>
          </a:ln>
          <a:effectLst>
            <a:outerShdw sx="100000" sy="100000" kx="0" ky="0" algn="b" rotWithShape="0" blurRad="50800" dist="65754" dir="5400000">
              <a:srgbClr val="000000">
                <a:alpha val="44116"/>
              </a:srgbClr>
            </a:outerShdw>
          </a:effectLst>
        </p:spPr>
        <p:txBody>
          <a:bodyPr lIns="50800" tIns="50800" rIns="50800" bIns="50800" anchor="ctr"/>
          <a:lstStyle/>
          <a:p>
            <a:pPr>
              <a:defRPr>
                <a:solidFill>
                  <a:srgbClr val="FFFFFF"/>
                </a:solidFill>
              </a:defRPr>
            </a:pPr>
          </a:p>
        </p:txBody>
      </p:sp>
      <p:sp>
        <p:nvSpPr>
          <p:cNvPr id="422" name="Rectangle"/>
          <p:cNvSpPr/>
          <p:nvPr/>
        </p:nvSpPr>
        <p:spPr>
          <a:xfrm>
            <a:off x="5916210" y="3829854"/>
            <a:ext cx="1274781" cy="1806783"/>
          </a:xfrm>
          <a:prstGeom prst="rect">
            <a:avLst/>
          </a:prstGeom>
          <a:ln w="127000">
            <a:solidFill>
              <a:srgbClr val="E0D82B"/>
            </a:solidFill>
          </a:ln>
          <a:effectLst>
            <a:outerShdw sx="100000" sy="100000" kx="0" ky="0" algn="b" rotWithShape="0" blurRad="50800" dist="65754" dir="5400000">
              <a:srgbClr val="000000">
                <a:alpha val="44116"/>
              </a:srgbClr>
            </a:outerShdw>
          </a:effectLst>
        </p:spPr>
        <p:txBody>
          <a:bodyPr lIns="50800" tIns="50800" rIns="50800" bIns="50800" anchor="ctr"/>
          <a:lstStyle/>
          <a:p>
            <a:pPr>
              <a:defRPr>
                <a:solidFill>
                  <a:srgbClr val="FFFFFF"/>
                </a:solidFill>
              </a:defRPr>
            </a:pPr>
          </a:p>
        </p:txBody>
      </p:sp>
      <p:sp>
        <p:nvSpPr>
          <p:cNvPr id="423" name="A job consists of a pre-packaged sequence of…"/>
          <p:cNvSpPr txBox="1"/>
          <p:nvPr/>
        </p:nvSpPr>
        <p:spPr>
          <a:xfrm>
            <a:off x="1583156" y="7715566"/>
            <a:ext cx="9838488" cy="1193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i="1">
                <a:latin typeface="+mn-lt"/>
                <a:ea typeface="+mn-ea"/>
                <a:cs typeface="+mn-cs"/>
                <a:sym typeface="Helvetica"/>
              </a:defRPr>
            </a:pPr>
            <a:r>
              <a:t>A job consists of a pre-packaged sequence of </a:t>
            </a:r>
          </a:p>
          <a:p>
            <a:pPr>
              <a:defRPr i="1">
                <a:latin typeface="+mn-lt"/>
                <a:ea typeface="+mn-ea"/>
                <a:cs typeface="+mn-cs"/>
                <a:sym typeface="Helvetica"/>
              </a:defRPr>
            </a:pPr>
            <a:r>
              <a:t>commands run on a node for a user</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4" grpId="1"/>
      <p:bldP build="whole" bldLvl="1" animBg="1" rev="0" advAuto="0" spid="423" grpId="2"/>
    </p:bld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 name="Shape 215"/>
          <p:cNvSpPr txBox="1"/>
          <p:nvPr>
            <p:ph type="sldNum" sz="quarter" idx="2"/>
          </p:nvPr>
        </p:nvSpPr>
        <p:spPr>
          <a:xfrm>
            <a:off x="11985793" y="9232741"/>
            <a:ext cx="368767" cy="35199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26" name="Shape 917"/>
          <p:cNvSpPr txBox="1"/>
          <p:nvPr/>
        </p:nvSpPr>
        <p:spPr>
          <a:xfrm>
            <a:off x="185267" y="2050700"/>
            <a:ext cx="12634266" cy="1193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Each node can run jobs with 24-40 threads at once, using all of the cores and memory of the node</a:t>
            </a:r>
          </a:p>
        </p:txBody>
      </p:sp>
      <p:sp>
        <p:nvSpPr>
          <p:cNvPr id="427" name="Shape 949"/>
          <p:cNvSpPr txBox="1"/>
          <p:nvPr/>
        </p:nvSpPr>
        <p:spPr>
          <a:xfrm>
            <a:off x="1307106" y="264099"/>
            <a:ext cx="10390586"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rgbClr val="53585F"/>
                </a:solidFill>
                <a:latin typeface="Menlo"/>
                <a:ea typeface="Menlo"/>
                <a:cs typeface="Menlo"/>
                <a:sym typeface="Menlo"/>
              </a:defRPr>
            </a:lvl1pPr>
          </a:lstStyle>
          <a:p>
            <a:pPr/>
            <a:r>
              <a:t>high-performance compute cluster</a:t>
            </a:r>
          </a:p>
        </p:txBody>
      </p:sp>
      <p:sp>
        <p:nvSpPr>
          <p:cNvPr id="428" name="Rectangle"/>
          <p:cNvSpPr/>
          <p:nvPr/>
        </p:nvSpPr>
        <p:spPr>
          <a:xfrm>
            <a:off x="6642100" y="141584"/>
            <a:ext cx="5215881" cy="968931"/>
          </a:xfrm>
          <a:prstGeom prst="rect">
            <a:avLst/>
          </a:prstGeom>
          <a:solidFill>
            <a:srgbClr val="E9EE12">
              <a:alpha val="20398"/>
            </a:srgbClr>
          </a:solidFill>
          <a:ln w="38100">
            <a:solidFill>
              <a:srgbClr val="EAEE13">
                <a:alpha val="20398"/>
              </a:srgbClr>
            </a:solidFill>
          </a:ln>
        </p:spPr>
        <p:txBody>
          <a:bodyPr lIns="50800" tIns="50800" rIns="50800" bIns="50800" anchor="ctr"/>
          <a:lstStyle/>
          <a:p>
            <a:pPr>
              <a:defRPr>
                <a:solidFill>
                  <a:srgbClr val="FFFFFF"/>
                </a:solidFill>
              </a:defRPr>
            </a:pPr>
          </a:p>
        </p:txBody>
      </p:sp>
      <p:grpSp>
        <p:nvGrpSpPr>
          <p:cNvPr id="454" name="Group"/>
          <p:cNvGrpSpPr/>
          <p:nvPr/>
        </p:nvGrpSpPr>
        <p:grpSpPr>
          <a:xfrm>
            <a:off x="3329141" y="3821445"/>
            <a:ext cx="6346518" cy="3679512"/>
            <a:chOff x="0" y="0"/>
            <a:chExt cx="6346517" cy="3679510"/>
          </a:xfrm>
        </p:grpSpPr>
        <p:sp>
          <p:nvSpPr>
            <p:cNvPr id="429" name="Rounded Rectangle"/>
            <p:cNvSpPr/>
            <p:nvPr/>
          </p:nvSpPr>
          <p:spPr>
            <a:xfrm>
              <a:off x="0" y="0"/>
              <a:ext cx="6346518" cy="3679511"/>
            </a:xfrm>
            <a:prstGeom prst="roundRect">
              <a:avLst>
                <a:gd name="adj" fmla="val 16298"/>
              </a:avLst>
            </a:prstGeom>
            <a:solidFill>
              <a:srgbClr val="754E91"/>
            </a:solid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430" name="Rectangle"/>
            <p:cNvSpPr/>
            <p:nvPr/>
          </p:nvSpPr>
          <p:spPr>
            <a:xfrm>
              <a:off x="1861293" y="63567"/>
              <a:ext cx="625702" cy="1683309"/>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431" name="Rectangle"/>
            <p:cNvSpPr/>
            <p:nvPr/>
          </p:nvSpPr>
          <p:spPr>
            <a:xfrm>
              <a:off x="3220981" y="63567"/>
              <a:ext cx="625702" cy="1683309"/>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432" name="Rectangle"/>
            <p:cNvSpPr/>
            <p:nvPr/>
          </p:nvSpPr>
          <p:spPr>
            <a:xfrm>
              <a:off x="4585803" y="63567"/>
              <a:ext cx="625702" cy="1683309"/>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433" name="Rectangle"/>
            <p:cNvSpPr/>
            <p:nvPr/>
          </p:nvSpPr>
          <p:spPr>
            <a:xfrm>
              <a:off x="503985" y="63567"/>
              <a:ext cx="625702" cy="1683309"/>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434" name="Rectangle"/>
            <p:cNvSpPr/>
            <p:nvPr/>
          </p:nvSpPr>
          <p:spPr>
            <a:xfrm>
              <a:off x="1190722" y="1884272"/>
              <a:ext cx="625702" cy="1683309"/>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435" name="Rectangle"/>
            <p:cNvSpPr/>
            <p:nvPr/>
          </p:nvSpPr>
          <p:spPr>
            <a:xfrm>
              <a:off x="2582019" y="1884272"/>
              <a:ext cx="591237" cy="1683309"/>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436" name="Rectangle"/>
            <p:cNvSpPr/>
            <p:nvPr/>
          </p:nvSpPr>
          <p:spPr>
            <a:xfrm>
              <a:off x="3915293" y="1884272"/>
              <a:ext cx="625702" cy="1683309"/>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437" name="Rectangle"/>
            <p:cNvSpPr/>
            <p:nvPr/>
          </p:nvSpPr>
          <p:spPr>
            <a:xfrm>
              <a:off x="5249035" y="1884272"/>
              <a:ext cx="625702" cy="1683309"/>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438" name="Rectangle"/>
            <p:cNvSpPr/>
            <p:nvPr/>
          </p:nvSpPr>
          <p:spPr>
            <a:xfrm>
              <a:off x="232660" y="1836668"/>
              <a:ext cx="193055" cy="1683308"/>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439" name="Rectangle"/>
            <p:cNvSpPr/>
            <p:nvPr/>
          </p:nvSpPr>
          <p:spPr>
            <a:xfrm>
              <a:off x="5898538" y="158776"/>
              <a:ext cx="193055" cy="1683309"/>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440" name="Line"/>
            <p:cNvSpPr/>
            <p:nvPr/>
          </p:nvSpPr>
          <p:spPr>
            <a:xfrm flipV="1">
              <a:off x="4562002" y="45232"/>
              <a:ext cx="1" cy="3589047"/>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441" name="Line"/>
            <p:cNvSpPr/>
            <p:nvPr/>
          </p:nvSpPr>
          <p:spPr>
            <a:xfrm flipV="1">
              <a:off x="5229717" y="45232"/>
              <a:ext cx="1" cy="3589047"/>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442" name="Line"/>
            <p:cNvSpPr/>
            <p:nvPr/>
          </p:nvSpPr>
          <p:spPr>
            <a:xfrm flipV="1">
              <a:off x="3894288" y="45232"/>
              <a:ext cx="1" cy="3589047"/>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443" name="Line"/>
            <p:cNvSpPr/>
            <p:nvPr/>
          </p:nvSpPr>
          <p:spPr>
            <a:xfrm flipV="1">
              <a:off x="3220860" y="45232"/>
              <a:ext cx="1" cy="3589047"/>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444" name="Line"/>
            <p:cNvSpPr/>
            <p:nvPr/>
          </p:nvSpPr>
          <p:spPr>
            <a:xfrm flipV="1">
              <a:off x="2534416" y="45232"/>
              <a:ext cx="1" cy="3589047"/>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445" name="Line"/>
            <p:cNvSpPr/>
            <p:nvPr/>
          </p:nvSpPr>
          <p:spPr>
            <a:xfrm flipV="1">
              <a:off x="1847383" y="45232"/>
              <a:ext cx="1" cy="3589047"/>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446" name="Line"/>
            <p:cNvSpPr/>
            <p:nvPr/>
          </p:nvSpPr>
          <p:spPr>
            <a:xfrm flipV="1">
              <a:off x="1160352" y="45232"/>
              <a:ext cx="1" cy="3589047"/>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447" name="Oval"/>
            <p:cNvSpPr/>
            <p:nvPr/>
          </p:nvSpPr>
          <p:spPr>
            <a:xfrm>
              <a:off x="88560" y="2919277"/>
              <a:ext cx="336565" cy="597755"/>
            </a:xfrm>
            <a:prstGeom prst="ellipse">
              <a:avLst/>
            </a:prstGeom>
            <a:solidFill>
              <a:schemeClr val="accent6">
                <a:satOff val="-10694"/>
                <a:lumOff val="28627"/>
              </a:schemeClr>
            </a:solidFill>
            <a:ln w="12700" cap="flat">
              <a:noFill/>
              <a:miter lim="400000"/>
            </a:ln>
            <a:effectLst/>
          </p:spPr>
          <p:txBody>
            <a:bodyPr wrap="square" lIns="50800" tIns="50800" rIns="50800" bIns="50800" numCol="1" anchor="ctr">
              <a:noAutofit/>
            </a:bodyPr>
            <a:lstStyle/>
            <a:p>
              <a:pPr/>
            </a:p>
          </p:txBody>
        </p:sp>
        <p:sp>
          <p:nvSpPr>
            <p:cNvPr id="448" name="Line"/>
            <p:cNvSpPr/>
            <p:nvPr/>
          </p:nvSpPr>
          <p:spPr>
            <a:xfrm flipV="1">
              <a:off x="473318" y="45232"/>
              <a:ext cx="1" cy="3589047"/>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449" name="Rectangle"/>
            <p:cNvSpPr/>
            <p:nvPr/>
          </p:nvSpPr>
          <p:spPr>
            <a:xfrm>
              <a:off x="6081447" y="461106"/>
              <a:ext cx="193055" cy="1319420"/>
            </a:xfrm>
            <a:prstGeom prst="rect">
              <a:avLst/>
            </a:prstGeom>
            <a:solidFill>
              <a:schemeClr val="accent6">
                <a:satOff val="-10694"/>
                <a:lumOff val="28627"/>
              </a:schemeClr>
            </a:solidFill>
            <a:ln w="12700" cap="flat">
              <a:noFill/>
              <a:miter lim="400000"/>
            </a:ln>
            <a:effectLst/>
          </p:spPr>
          <p:txBody>
            <a:bodyPr wrap="square" lIns="50800" tIns="50800" rIns="50800" bIns="50800" numCol="1" anchor="ctr">
              <a:noAutofit/>
            </a:bodyPr>
            <a:lstStyle/>
            <a:p>
              <a:pPr/>
            </a:p>
          </p:txBody>
        </p:sp>
        <p:sp>
          <p:nvSpPr>
            <p:cNvPr id="450" name="Line"/>
            <p:cNvSpPr/>
            <p:nvPr/>
          </p:nvSpPr>
          <p:spPr>
            <a:xfrm flipV="1">
              <a:off x="5893591" y="45232"/>
              <a:ext cx="1" cy="3589047"/>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451" name="Rectangle"/>
            <p:cNvSpPr/>
            <p:nvPr/>
          </p:nvSpPr>
          <p:spPr>
            <a:xfrm>
              <a:off x="71911" y="1876418"/>
              <a:ext cx="193056" cy="1319421"/>
            </a:xfrm>
            <a:prstGeom prst="rect">
              <a:avLst/>
            </a:prstGeom>
            <a:solidFill>
              <a:schemeClr val="accent6">
                <a:satOff val="-10694"/>
                <a:lumOff val="28627"/>
              </a:schemeClr>
            </a:solidFill>
            <a:ln w="12700" cap="flat">
              <a:noFill/>
              <a:miter lim="400000"/>
            </a:ln>
            <a:effectLst/>
          </p:spPr>
          <p:txBody>
            <a:bodyPr wrap="square" lIns="50800" tIns="50800" rIns="50800" bIns="50800" numCol="1" anchor="ctr">
              <a:noAutofit/>
            </a:bodyPr>
            <a:lstStyle/>
            <a:p>
              <a:pPr/>
            </a:p>
          </p:txBody>
        </p:sp>
        <p:sp>
          <p:nvSpPr>
            <p:cNvPr id="452" name="Line"/>
            <p:cNvSpPr/>
            <p:nvPr/>
          </p:nvSpPr>
          <p:spPr>
            <a:xfrm flipH="1" flipV="1">
              <a:off x="17886" y="1845759"/>
              <a:ext cx="6310741" cy="1"/>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453" name="Oval"/>
            <p:cNvSpPr/>
            <p:nvPr/>
          </p:nvSpPr>
          <p:spPr>
            <a:xfrm>
              <a:off x="5941194" y="174488"/>
              <a:ext cx="336565" cy="597755"/>
            </a:xfrm>
            <a:prstGeom prst="ellipse">
              <a:avLst/>
            </a:prstGeom>
            <a:solidFill>
              <a:schemeClr val="accent6">
                <a:satOff val="-10694"/>
                <a:lumOff val="28627"/>
              </a:schemeClr>
            </a:solidFill>
            <a:ln w="12700" cap="flat">
              <a:noFill/>
              <a:miter lim="400000"/>
            </a:ln>
            <a:effectLst/>
          </p:spPr>
          <p:txBody>
            <a:bodyPr wrap="square" lIns="50800" tIns="50800" rIns="50800" bIns="50800" numCol="1" anchor="ctr">
              <a:noAutofit/>
            </a:bodyPr>
            <a:lstStyle/>
            <a:p>
              <a:pPr/>
            </a:p>
          </p:txBody>
        </p:sp>
      </p:grpSp>
      <p:sp>
        <p:nvSpPr>
          <p:cNvPr id="455" name="R"/>
          <p:cNvSpPr txBox="1"/>
          <p:nvPr/>
        </p:nvSpPr>
        <p:spPr>
          <a:xfrm rot="16200000">
            <a:off x="3910327" y="4439181"/>
            <a:ext cx="41925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a:t>
            </a:r>
          </a:p>
        </p:txBody>
      </p:sp>
      <p:sp>
        <p:nvSpPr>
          <p:cNvPr id="456" name="R"/>
          <p:cNvSpPr txBox="1"/>
          <p:nvPr/>
        </p:nvSpPr>
        <p:spPr>
          <a:xfrm rot="16200000">
            <a:off x="5941540" y="6233776"/>
            <a:ext cx="41925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a:t>
            </a:r>
          </a:p>
        </p:txBody>
      </p:sp>
      <p:sp>
        <p:nvSpPr>
          <p:cNvPr id="457" name="R"/>
          <p:cNvSpPr txBox="1"/>
          <p:nvPr/>
        </p:nvSpPr>
        <p:spPr>
          <a:xfrm rot="16200000">
            <a:off x="8637539" y="4439181"/>
            <a:ext cx="41925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a:t>
            </a:r>
          </a:p>
        </p:txBody>
      </p:sp>
      <p:sp>
        <p:nvSpPr>
          <p:cNvPr id="458" name="R"/>
          <p:cNvSpPr txBox="1"/>
          <p:nvPr/>
        </p:nvSpPr>
        <p:spPr>
          <a:xfrm rot="16200000">
            <a:off x="7987078" y="6233776"/>
            <a:ext cx="41925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a:t>
            </a:r>
          </a:p>
        </p:txBody>
      </p:sp>
      <p:sp>
        <p:nvSpPr>
          <p:cNvPr id="459" name="R"/>
          <p:cNvSpPr txBox="1"/>
          <p:nvPr/>
        </p:nvSpPr>
        <p:spPr>
          <a:xfrm rot="16200000">
            <a:off x="6683101" y="4439181"/>
            <a:ext cx="41925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a:t>
            </a:r>
          </a:p>
        </p:txBody>
      </p:sp>
      <p:sp>
        <p:nvSpPr>
          <p:cNvPr id="460" name="R"/>
          <p:cNvSpPr txBox="1"/>
          <p:nvPr/>
        </p:nvSpPr>
        <p:spPr>
          <a:xfrm rot="16200000">
            <a:off x="5979726" y="4439181"/>
            <a:ext cx="41925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a:t>
            </a:r>
          </a:p>
        </p:txBody>
      </p:sp>
      <p:sp>
        <p:nvSpPr>
          <p:cNvPr id="461" name="R"/>
          <p:cNvSpPr txBox="1"/>
          <p:nvPr/>
        </p:nvSpPr>
        <p:spPr>
          <a:xfrm rot="16200000">
            <a:off x="5296714" y="4416528"/>
            <a:ext cx="41925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a:t>
            </a:r>
          </a:p>
        </p:txBody>
      </p:sp>
      <p:sp>
        <p:nvSpPr>
          <p:cNvPr id="462" name="R"/>
          <p:cNvSpPr txBox="1"/>
          <p:nvPr/>
        </p:nvSpPr>
        <p:spPr>
          <a:xfrm rot="16200000">
            <a:off x="6683101" y="6233776"/>
            <a:ext cx="41925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a:t>
            </a:r>
          </a:p>
        </p:txBody>
      </p:sp>
      <p:sp>
        <p:nvSpPr>
          <p:cNvPr id="463" name="R"/>
          <p:cNvSpPr txBox="1"/>
          <p:nvPr/>
        </p:nvSpPr>
        <p:spPr>
          <a:xfrm rot="16200000">
            <a:off x="8069489" y="4439181"/>
            <a:ext cx="41925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a:t>
            </a:r>
          </a:p>
        </p:txBody>
      </p:sp>
      <p:sp>
        <p:nvSpPr>
          <p:cNvPr id="464" name="R"/>
          <p:cNvSpPr txBox="1"/>
          <p:nvPr/>
        </p:nvSpPr>
        <p:spPr>
          <a:xfrm rot="16200000">
            <a:off x="7313560" y="6233776"/>
            <a:ext cx="41925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a:t>
            </a:r>
          </a:p>
        </p:txBody>
      </p:sp>
      <p:sp>
        <p:nvSpPr>
          <p:cNvPr id="465" name="R"/>
          <p:cNvSpPr txBox="1"/>
          <p:nvPr/>
        </p:nvSpPr>
        <p:spPr>
          <a:xfrm rot="16200000">
            <a:off x="4603520" y="4439181"/>
            <a:ext cx="41925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a:t>
            </a:r>
          </a:p>
        </p:txBody>
      </p:sp>
      <p:sp>
        <p:nvSpPr>
          <p:cNvPr id="466" name="R"/>
          <p:cNvSpPr txBox="1"/>
          <p:nvPr/>
        </p:nvSpPr>
        <p:spPr>
          <a:xfrm rot="16200000">
            <a:off x="3910327" y="6233776"/>
            <a:ext cx="41925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a:t>
            </a:r>
          </a:p>
        </p:txBody>
      </p:sp>
      <p:sp>
        <p:nvSpPr>
          <p:cNvPr id="467" name="R"/>
          <p:cNvSpPr txBox="1"/>
          <p:nvPr/>
        </p:nvSpPr>
        <p:spPr>
          <a:xfrm rot="16200000">
            <a:off x="4603520" y="6233776"/>
            <a:ext cx="41925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a:t>
            </a:r>
          </a:p>
        </p:txBody>
      </p:sp>
      <p:sp>
        <p:nvSpPr>
          <p:cNvPr id="468" name="R"/>
          <p:cNvSpPr txBox="1"/>
          <p:nvPr/>
        </p:nvSpPr>
        <p:spPr>
          <a:xfrm rot="16200000">
            <a:off x="7355932" y="4416528"/>
            <a:ext cx="41925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a:t>
            </a:r>
          </a:p>
        </p:txBody>
      </p:sp>
      <p:sp>
        <p:nvSpPr>
          <p:cNvPr id="469" name="R"/>
          <p:cNvSpPr txBox="1"/>
          <p:nvPr/>
        </p:nvSpPr>
        <p:spPr>
          <a:xfrm rot="16200000">
            <a:off x="5272531" y="6233776"/>
            <a:ext cx="41925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a:t>
            </a:r>
          </a:p>
        </p:txBody>
      </p:sp>
      <p:sp>
        <p:nvSpPr>
          <p:cNvPr id="470" name="R"/>
          <p:cNvSpPr txBox="1"/>
          <p:nvPr/>
        </p:nvSpPr>
        <p:spPr>
          <a:xfrm rot="16200000">
            <a:off x="8637539" y="6233776"/>
            <a:ext cx="41925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a:t>
            </a:r>
          </a:p>
        </p:txBody>
      </p:sp>
      <p:sp>
        <p:nvSpPr>
          <p:cNvPr id="471" name="Rectangle"/>
          <p:cNvSpPr/>
          <p:nvPr/>
        </p:nvSpPr>
        <p:spPr>
          <a:xfrm>
            <a:off x="3625862" y="3965625"/>
            <a:ext cx="5753076" cy="3391152"/>
          </a:xfrm>
          <a:prstGeom prst="rect">
            <a:avLst/>
          </a:prstGeom>
          <a:ln w="127000">
            <a:solidFill>
              <a:srgbClr val="E0D82B"/>
            </a:solidFill>
          </a:ln>
          <a:effectLst>
            <a:outerShdw sx="100000" sy="100000" kx="0" ky="0" algn="b" rotWithShape="0" blurRad="50800" dist="65754" dir="5400000">
              <a:srgbClr val="000000">
                <a:alpha val="44116"/>
              </a:srgbClr>
            </a:outerShdw>
          </a:effectLst>
        </p:spPr>
        <p:txBody>
          <a:bodyPr lIns="50800" tIns="50800" rIns="50800" bIns="50800" anchor="ctr"/>
          <a:lstStyle/>
          <a:p>
            <a:pPr>
              <a:defRPr>
                <a:solidFill>
                  <a:srgbClr val="FFFFFF"/>
                </a:solidFill>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26" grpId="1"/>
    </p:bld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3" name="Shape 215"/>
          <p:cNvSpPr txBox="1"/>
          <p:nvPr>
            <p:ph type="sldNum" sz="quarter" idx="2"/>
          </p:nvPr>
        </p:nvSpPr>
        <p:spPr>
          <a:xfrm>
            <a:off x="11985793" y="9232741"/>
            <a:ext cx="368767" cy="35199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74" name="Shape 917"/>
          <p:cNvSpPr txBox="1"/>
          <p:nvPr/>
        </p:nvSpPr>
        <p:spPr>
          <a:xfrm>
            <a:off x="252475" y="2050700"/>
            <a:ext cx="12499849" cy="1193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Each researcher can run thousands of jobs at once and can have up to 5,000 jobs waiting to run at any time</a:t>
            </a:r>
          </a:p>
        </p:txBody>
      </p:sp>
      <p:sp>
        <p:nvSpPr>
          <p:cNvPr id="475" name="Shape 949"/>
          <p:cNvSpPr txBox="1"/>
          <p:nvPr/>
        </p:nvSpPr>
        <p:spPr>
          <a:xfrm>
            <a:off x="1307106" y="264099"/>
            <a:ext cx="10390586"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rgbClr val="53585F"/>
                </a:solidFill>
                <a:latin typeface="Menlo"/>
                <a:ea typeface="Menlo"/>
                <a:cs typeface="Menlo"/>
                <a:sym typeface="Menlo"/>
              </a:defRPr>
            </a:lvl1pPr>
          </a:lstStyle>
          <a:p>
            <a:pPr/>
            <a:r>
              <a:t>high-performance compute cluster</a:t>
            </a:r>
          </a:p>
        </p:txBody>
      </p:sp>
      <p:sp>
        <p:nvSpPr>
          <p:cNvPr id="476" name="Rectangle"/>
          <p:cNvSpPr/>
          <p:nvPr/>
        </p:nvSpPr>
        <p:spPr>
          <a:xfrm>
            <a:off x="6642100" y="141584"/>
            <a:ext cx="5215881" cy="968931"/>
          </a:xfrm>
          <a:prstGeom prst="rect">
            <a:avLst/>
          </a:prstGeom>
          <a:solidFill>
            <a:srgbClr val="E9EE12">
              <a:alpha val="20398"/>
            </a:srgbClr>
          </a:solidFill>
          <a:ln w="38100">
            <a:solidFill>
              <a:srgbClr val="EAEE13">
                <a:alpha val="20398"/>
              </a:srgbClr>
            </a:solidFill>
          </a:ln>
        </p:spPr>
        <p:txBody>
          <a:bodyPr lIns="50800" tIns="50800" rIns="50800" bIns="50800" anchor="ctr"/>
          <a:lstStyle/>
          <a:p>
            <a:pPr>
              <a:defRPr>
                <a:solidFill>
                  <a:srgbClr val="FFFFFF"/>
                </a:solidFill>
              </a:defRPr>
            </a:pPr>
          </a:p>
        </p:txBody>
      </p:sp>
      <p:grpSp>
        <p:nvGrpSpPr>
          <p:cNvPr id="502" name="Group"/>
          <p:cNvGrpSpPr/>
          <p:nvPr/>
        </p:nvGrpSpPr>
        <p:grpSpPr>
          <a:xfrm>
            <a:off x="3329141" y="3821445"/>
            <a:ext cx="6346518" cy="3679512"/>
            <a:chOff x="0" y="0"/>
            <a:chExt cx="6346517" cy="3679510"/>
          </a:xfrm>
        </p:grpSpPr>
        <p:sp>
          <p:nvSpPr>
            <p:cNvPr id="477" name="Rounded Rectangle"/>
            <p:cNvSpPr/>
            <p:nvPr/>
          </p:nvSpPr>
          <p:spPr>
            <a:xfrm>
              <a:off x="0" y="0"/>
              <a:ext cx="6346518" cy="3679511"/>
            </a:xfrm>
            <a:prstGeom prst="roundRect">
              <a:avLst>
                <a:gd name="adj" fmla="val 16298"/>
              </a:avLst>
            </a:prstGeom>
            <a:solidFill>
              <a:srgbClr val="754E91"/>
            </a:solid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478" name="Rectangle"/>
            <p:cNvSpPr/>
            <p:nvPr/>
          </p:nvSpPr>
          <p:spPr>
            <a:xfrm>
              <a:off x="1861293" y="63567"/>
              <a:ext cx="625702" cy="1683309"/>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479" name="Rectangle"/>
            <p:cNvSpPr/>
            <p:nvPr/>
          </p:nvSpPr>
          <p:spPr>
            <a:xfrm>
              <a:off x="3220981" y="63567"/>
              <a:ext cx="625702" cy="1683309"/>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480" name="Rectangle"/>
            <p:cNvSpPr/>
            <p:nvPr/>
          </p:nvSpPr>
          <p:spPr>
            <a:xfrm>
              <a:off x="4585803" y="63567"/>
              <a:ext cx="625702" cy="1683309"/>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481" name="Rectangle"/>
            <p:cNvSpPr/>
            <p:nvPr/>
          </p:nvSpPr>
          <p:spPr>
            <a:xfrm>
              <a:off x="503985" y="63567"/>
              <a:ext cx="625702" cy="1683309"/>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482" name="Rectangle"/>
            <p:cNvSpPr/>
            <p:nvPr/>
          </p:nvSpPr>
          <p:spPr>
            <a:xfrm>
              <a:off x="1190722" y="1884272"/>
              <a:ext cx="625702" cy="1683309"/>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483" name="Rectangle"/>
            <p:cNvSpPr/>
            <p:nvPr/>
          </p:nvSpPr>
          <p:spPr>
            <a:xfrm>
              <a:off x="2582019" y="1884272"/>
              <a:ext cx="591237" cy="1683309"/>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484" name="Rectangle"/>
            <p:cNvSpPr/>
            <p:nvPr/>
          </p:nvSpPr>
          <p:spPr>
            <a:xfrm>
              <a:off x="3915293" y="1884272"/>
              <a:ext cx="625702" cy="1683309"/>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485" name="Rectangle"/>
            <p:cNvSpPr/>
            <p:nvPr/>
          </p:nvSpPr>
          <p:spPr>
            <a:xfrm>
              <a:off x="5249035" y="1884272"/>
              <a:ext cx="625702" cy="1683309"/>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486" name="Rectangle"/>
            <p:cNvSpPr/>
            <p:nvPr/>
          </p:nvSpPr>
          <p:spPr>
            <a:xfrm>
              <a:off x="232660" y="1836668"/>
              <a:ext cx="193055" cy="1683308"/>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487" name="Rectangle"/>
            <p:cNvSpPr/>
            <p:nvPr/>
          </p:nvSpPr>
          <p:spPr>
            <a:xfrm>
              <a:off x="5898538" y="158776"/>
              <a:ext cx="193055" cy="1683309"/>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488" name="Line"/>
            <p:cNvSpPr/>
            <p:nvPr/>
          </p:nvSpPr>
          <p:spPr>
            <a:xfrm flipV="1">
              <a:off x="4562002" y="45232"/>
              <a:ext cx="1" cy="3589047"/>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489" name="Line"/>
            <p:cNvSpPr/>
            <p:nvPr/>
          </p:nvSpPr>
          <p:spPr>
            <a:xfrm flipV="1">
              <a:off x="5229717" y="45232"/>
              <a:ext cx="1" cy="3589047"/>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490" name="Line"/>
            <p:cNvSpPr/>
            <p:nvPr/>
          </p:nvSpPr>
          <p:spPr>
            <a:xfrm flipV="1">
              <a:off x="3894288" y="45232"/>
              <a:ext cx="1" cy="3589047"/>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491" name="Line"/>
            <p:cNvSpPr/>
            <p:nvPr/>
          </p:nvSpPr>
          <p:spPr>
            <a:xfrm flipV="1">
              <a:off x="3220860" y="45232"/>
              <a:ext cx="1" cy="3589047"/>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492" name="Line"/>
            <p:cNvSpPr/>
            <p:nvPr/>
          </p:nvSpPr>
          <p:spPr>
            <a:xfrm flipV="1">
              <a:off x="2534416" y="45232"/>
              <a:ext cx="1" cy="3589047"/>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493" name="Line"/>
            <p:cNvSpPr/>
            <p:nvPr/>
          </p:nvSpPr>
          <p:spPr>
            <a:xfrm flipV="1">
              <a:off x="1847383" y="45232"/>
              <a:ext cx="1" cy="3589047"/>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494" name="Line"/>
            <p:cNvSpPr/>
            <p:nvPr/>
          </p:nvSpPr>
          <p:spPr>
            <a:xfrm flipV="1">
              <a:off x="1160352" y="45232"/>
              <a:ext cx="1" cy="3589047"/>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495" name="Oval"/>
            <p:cNvSpPr/>
            <p:nvPr/>
          </p:nvSpPr>
          <p:spPr>
            <a:xfrm>
              <a:off x="88560" y="2919277"/>
              <a:ext cx="336565" cy="597755"/>
            </a:xfrm>
            <a:prstGeom prst="ellipse">
              <a:avLst/>
            </a:prstGeom>
            <a:solidFill>
              <a:schemeClr val="accent6">
                <a:satOff val="-10694"/>
                <a:lumOff val="28627"/>
              </a:schemeClr>
            </a:solidFill>
            <a:ln w="12700" cap="flat">
              <a:noFill/>
              <a:miter lim="400000"/>
            </a:ln>
            <a:effectLst/>
          </p:spPr>
          <p:txBody>
            <a:bodyPr wrap="square" lIns="50800" tIns="50800" rIns="50800" bIns="50800" numCol="1" anchor="ctr">
              <a:noAutofit/>
            </a:bodyPr>
            <a:lstStyle/>
            <a:p>
              <a:pPr/>
            </a:p>
          </p:txBody>
        </p:sp>
        <p:sp>
          <p:nvSpPr>
            <p:cNvPr id="496" name="Line"/>
            <p:cNvSpPr/>
            <p:nvPr/>
          </p:nvSpPr>
          <p:spPr>
            <a:xfrm flipV="1">
              <a:off x="473318" y="45232"/>
              <a:ext cx="1" cy="3589047"/>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497" name="Rectangle"/>
            <p:cNvSpPr/>
            <p:nvPr/>
          </p:nvSpPr>
          <p:spPr>
            <a:xfrm>
              <a:off x="6081447" y="461106"/>
              <a:ext cx="193055" cy="1319420"/>
            </a:xfrm>
            <a:prstGeom prst="rect">
              <a:avLst/>
            </a:prstGeom>
            <a:solidFill>
              <a:schemeClr val="accent6">
                <a:satOff val="-10694"/>
                <a:lumOff val="28627"/>
              </a:schemeClr>
            </a:solidFill>
            <a:ln w="12700" cap="flat">
              <a:noFill/>
              <a:miter lim="400000"/>
            </a:ln>
            <a:effectLst/>
          </p:spPr>
          <p:txBody>
            <a:bodyPr wrap="square" lIns="50800" tIns="50800" rIns="50800" bIns="50800" numCol="1" anchor="ctr">
              <a:noAutofit/>
            </a:bodyPr>
            <a:lstStyle/>
            <a:p>
              <a:pPr/>
            </a:p>
          </p:txBody>
        </p:sp>
        <p:sp>
          <p:nvSpPr>
            <p:cNvPr id="498" name="Line"/>
            <p:cNvSpPr/>
            <p:nvPr/>
          </p:nvSpPr>
          <p:spPr>
            <a:xfrm flipV="1">
              <a:off x="5893591" y="45232"/>
              <a:ext cx="1" cy="3589047"/>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499" name="Rectangle"/>
            <p:cNvSpPr/>
            <p:nvPr/>
          </p:nvSpPr>
          <p:spPr>
            <a:xfrm>
              <a:off x="71911" y="1876418"/>
              <a:ext cx="193056" cy="1319421"/>
            </a:xfrm>
            <a:prstGeom prst="rect">
              <a:avLst/>
            </a:prstGeom>
            <a:solidFill>
              <a:schemeClr val="accent6">
                <a:satOff val="-10694"/>
                <a:lumOff val="28627"/>
              </a:schemeClr>
            </a:solidFill>
            <a:ln w="12700" cap="flat">
              <a:noFill/>
              <a:miter lim="400000"/>
            </a:ln>
            <a:effectLst/>
          </p:spPr>
          <p:txBody>
            <a:bodyPr wrap="square" lIns="50800" tIns="50800" rIns="50800" bIns="50800" numCol="1" anchor="ctr">
              <a:noAutofit/>
            </a:bodyPr>
            <a:lstStyle/>
            <a:p>
              <a:pPr/>
            </a:p>
          </p:txBody>
        </p:sp>
        <p:sp>
          <p:nvSpPr>
            <p:cNvPr id="500" name="Line"/>
            <p:cNvSpPr/>
            <p:nvPr/>
          </p:nvSpPr>
          <p:spPr>
            <a:xfrm flipH="1" flipV="1">
              <a:off x="17886" y="1845759"/>
              <a:ext cx="6310741" cy="1"/>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501" name="Oval"/>
            <p:cNvSpPr/>
            <p:nvPr/>
          </p:nvSpPr>
          <p:spPr>
            <a:xfrm>
              <a:off x="5941194" y="174488"/>
              <a:ext cx="336565" cy="597755"/>
            </a:xfrm>
            <a:prstGeom prst="ellipse">
              <a:avLst/>
            </a:prstGeom>
            <a:solidFill>
              <a:schemeClr val="accent6">
                <a:satOff val="-10694"/>
                <a:lumOff val="28627"/>
              </a:schemeClr>
            </a:solidFill>
            <a:ln w="12700" cap="flat">
              <a:noFill/>
              <a:miter lim="400000"/>
            </a:ln>
            <a:effectLst/>
          </p:spPr>
          <p:txBody>
            <a:bodyPr wrap="square" lIns="50800" tIns="50800" rIns="50800" bIns="50800" numCol="1" anchor="ctr">
              <a:noAutofit/>
            </a:bodyPr>
            <a:lstStyle/>
            <a:p>
              <a:pPr/>
            </a:p>
          </p:txBody>
        </p:sp>
      </p:grpSp>
      <p:sp>
        <p:nvSpPr>
          <p:cNvPr id="503" name="R"/>
          <p:cNvSpPr txBox="1"/>
          <p:nvPr/>
        </p:nvSpPr>
        <p:spPr>
          <a:xfrm rot="16200000">
            <a:off x="3910327" y="4439181"/>
            <a:ext cx="41925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a:t>
            </a:r>
          </a:p>
        </p:txBody>
      </p:sp>
      <p:sp>
        <p:nvSpPr>
          <p:cNvPr id="504" name="R"/>
          <p:cNvSpPr txBox="1"/>
          <p:nvPr/>
        </p:nvSpPr>
        <p:spPr>
          <a:xfrm rot="16200000">
            <a:off x="5941540" y="6233776"/>
            <a:ext cx="41925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a:t>
            </a:r>
          </a:p>
        </p:txBody>
      </p:sp>
      <p:sp>
        <p:nvSpPr>
          <p:cNvPr id="505" name="R"/>
          <p:cNvSpPr txBox="1"/>
          <p:nvPr/>
        </p:nvSpPr>
        <p:spPr>
          <a:xfrm rot="16200000">
            <a:off x="8637539" y="4439181"/>
            <a:ext cx="41925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a:t>
            </a:r>
          </a:p>
        </p:txBody>
      </p:sp>
      <p:sp>
        <p:nvSpPr>
          <p:cNvPr id="506" name="R"/>
          <p:cNvSpPr txBox="1"/>
          <p:nvPr/>
        </p:nvSpPr>
        <p:spPr>
          <a:xfrm rot="16200000">
            <a:off x="7987078" y="6233776"/>
            <a:ext cx="41925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a:t>
            </a:r>
          </a:p>
        </p:txBody>
      </p:sp>
      <p:sp>
        <p:nvSpPr>
          <p:cNvPr id="507" name="R"/>
          <p:cNvSpPr txBox="1"/>
          <p:nvPr/>
        </p:nvSpPr>
        <p:spPr>
          <a:xfrm rot="16200000">
            <a:off x="6683101" y="4439181"/>
            <a:ext cx="41925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a:t>
            </a:r>
          </a:p>
        </p:txBody>
      </p:sp>
      <p:sp>
        <p:nvSpPr>
          <p:cNvPr id="508" name="R"/>
          <p:cNvSpPr txBox="1"/>
          <p:nvPr/>
        </p:nvSpPr>
        <p:spPr>
          <a:xfrm rot="16200000">
            <a:off x="5979726" y="4439181"/>
            <a:ext cx="41925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a:t>
            </a:r>
          </a:p>
        </p:txBody>
      </p:sp>
      <p:sp>
        <p:nvSpPr>
          <p:cNvPr id="509" name="R"/>
          <p:cNvSpPr txBox="1"/>
          <p:nvPr/>
        </p:nvSpPr>
        <p:spPr>
          <a:xfrm rot="16200000">
            <a:off x="5296714" y="4416528"/>
            <a:ext cx="41925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a:t>
            </a:r>
          </a:p>
        </p:txBody>
      </p:sp>
      <p:sp>
        <p:nvSpPr>
          <p:cNvPr id="510" name="R"/>
          <p:cNvSpPr txBox="1"/>
          <p:nvPr/>
        </p:nvSpPr>
        <p:spPr>
          <a:xfrm rot="16200000">
            <a:off x="6683101" y="6233776"/>
            <a:ext cx="41925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a:t>
            </a:r>
          </a:p>
        </p:txBody>
      </p:sp>
      <p:sp>
        <p:nvSpPr>
          <p:cNvPr id="511" name="R"/>
          <p:cNvSpPr txBox="1"/>
          <p:nvPr/>
        </p:nvSpPr>
        <p:spPr>
          <a:xfrm rot="16200000">
            <a:off x="8069489" y="4439181"/>
            <a:ext cx="41925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a:t>
            </a:r>
          </a:p>
        </p:txBody>
      </p:sp>
      <p:sp>
        <p:nvSpPr>
          <p:cNvPr id="512" name="R"/>
          <p:cNvSpPr txBox="1"/>
          <p:nvPr/>
        </p:nvSpPr>
        <p:spPr>
          <a:xfrm rot="16200000">
            <a:off x="7313560" y="6233776"/>
            <a:ext cx="41925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a:t>
            </a:r>
          </a:p>
        </p:txBody>
      </p:sp>
      <p:sp>
        <p:nvSpPr>
          <p:cNvPr id="513" name="R"/>
          <p:cNvSpPr txBox="1"/>
          <p:nvPr/>
        </p:nvSpPr>
        <p:spPr>
          <a:xfrm rot="16200000">
            <a:off x="4603520" y="4439181"/>
            <a:ext cx="41925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a:t>
            </a:r>
          </a:p>
        </p:txBody>
      </p:sp>
      <p:sp>
        <p:nvSpPr>
          <p:cNvPr id="514" name="R"/>
          <p:cNvSpPr txBox="1"/>
          <p:nvPr/>
        </p:nvSpPr>
        <p:spPr>
          <a:xfrm rot="16200000">
            <a:off x="3910327" y="6233776"/>
            <a:ext cx="41925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a:t>
            </a:r>
          </a:p>
        </p:txBody>
      </p:sp>
      <p:sp>
        <p:nvSpPr>
          <p:cNvPr id="515" name="R"/>
          <p:cNvSpPr txBox="1"/>
          <p:nvPr/>
        </p:nvSpPr>
        <p:spPr>
          <a:xfrm rot="16200000">
            <a:off x="4603520" y="6233776"/>
            <a:ext cx="41925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a:t>
            </a:r>
          </a:p>
        </p:txBody>
      </p:sp>
      <p:sp>
        <p:nvSpPr>
          <p:cNvPr id="516" name="R"/>
          <p:cNvSpPr txBox="1"/>
          <p:nvPr/>
        </p:nvSpPr>
        <p:spPr>
          <a:xfrm rot="16200000">
            <a:off x="7355932" y="4416528"/>
            <a:ext cx="41925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a:t>
            </a:r>
          </a:p>
        </p:txBody>
      </p:sp>
      <p:sp>
        <p:nvSpPr>
          <p:cNvPr id="517" name="R"/>
          <p:cNvSpPr txBox="1"/>
          <p:nvPr/>
        </p:nvSpPr>
        <p:spPr>
          <a:xfrm rot="16200000">
            <a:off x="5272531" y="6233776"/>
            <a:ext cx="41925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a:t>
            </a:r>
          </a:p>
        </p:txBody>
      </p:sp>
      <p:sp>
        <p:nvSpPr>
          <p:cNvPr id="518" name="R"/>
          <p:cNvSpPr txBox="1"/>
          <p:nvPr/>
        </p:nvSpPr>
        <p:spPr>
          <a:xfrm rot="16200000">
            <a:off x="8637539" y="6233776"/>
            <a:ext cx="41925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a:t>
            </a:r>
          </a:p>
        </p:txBody>
      </p:sp>
      <p:sp>
        <p:nvSpPr>
          <p:cNvPr id="519" name="Rectangle"/>
          <p:cNvSpPr/>
          <p:nvPr/>
        </p:nvSpPr>
        <p:spPr>
          <a:xfrm>
            <a:off x="3816362" y="3965625"/>
            <a:ext cx="607183" cy="1661250"/>
          </a:xfrm>
          <a:prstGeom prst="rect">
            <a:avLst/>
          </a:prstGeom>
          <a:ln w="127000">
            <a:solidFill>
              <a:srgbClr val="E0D82B"/>
            </a:solidFill>
          </a:ln>
          <a:effectLst>
            <a:outerShdw sx="100000" sy="100000" kx="0" ky="0" algn="b" rotWithShape="0" blurRad="50800" dist="65754" dir="5400000">
              <a:srgbClr val="000000">
                <a:alpha val="44116"/>
              </a:srgbClr>
            </a:outerShdw>
          </a:effectLst>
        </p:spPr>
        <p:txBody>
          <a:bodyPr lIns="50800" tIns="50800" rIns="50800" bIns="50800" anchor="ctr"/>
          <a:lstStyle/>
          <a:p>
            <a:pPr>
              <a:defRPr>
                <a:solidFill>
                  <a:srgbClr val="FFFFFF"/>
                </a:solidFill>
              </a:defRPr>
            </a:pPr>
          </a:p>
        </p:txBody>
      </p:sp>
      <p:sp>
        <p:nvSpPr>
          <p:cNvPr id="520" name="Rectangle"/>
          <p:cNvSpPr/>
          <p:nvPr/>
        </p:nvSpPr>
        <p:spPr>
          <a:xfrm>
            <a:off x="4501997" y="3962685"/>
            <a:ext cx="627442" cy="1661250"/>
          </a:xfrm>
          <a:prstGeom prst="rect">
            <a:avLst/>
          </a:prstGeom>
          <a:ln w="127000">
            <a:solidFill>
              <a:srgbClr val="E0D82B"/>
            </a:solidFill>
          </a:ln>
          <a:effectLst>
            <a:outerShdw sx="100000" sy="100000" kx="0" ky="0" algn="b" rotWithShape="0" blurRad="50800" dist="65754" dir="5400000">
              <a:srgbClr val="000000">
                <a:alpha val="44116"/>
              </a:srgbClr>
            </a:outerShdw>
          </a:effectLst>
        </p:spPr>
        <p:txBody>
          <a:bodyPr lIns="50800" tIns="50800" rIns="50800" bIns="50800" anchor="ctr"/>
          <a:lstStyle/>
          <a:p>
            <a:pPr>
              <a:defRPr>
                <a:solidFill>
                  <a:srgbClr val="FFFFFF"/>
                </a:solidFill>
              </a:defRPr>
            </a:pPr>
          </a:p>
        </p:txBody>
      </p:sp>
      <p:sp>
        <p:nvSpPr>
          <p:cNvPr id="521" name="Rectangle"/>
          <p:cNvSpPr/>
          <p:nvPr/>
        </p:nvSpPr>
        <p:spPr>
          <a:xfrm>
            <a:off x="5163821" y="3957807"/>
            <a:ext cx="627442" cy="1661250"/>
          </a:xfrm>
          <a:prstGeom prst="rect">
            <a:avLst/>
          </a:prstGeom>
          <a:ln w="127000">
            <a:solidFill>
              <a:srgbClr val="E0D82B"/>
            </a:solidFill>
          </a:ln>
          <a:effectLst>
            <a:outerShdw sx="100000" sy="100000" kx="0" ky="0" algn="b" rotWithShape="0" blurRad="50800" dist="65754" dir="5400000">
              <a:srgbClr val="000000">
                <a:alpha val="44116"/>
              </a:srgbClr>
            </a:outerShdw>
          </a:effectLst>
        </p:spPr>
        <p:txBody>
          <a:bodyPr lIns="50800" tIns="50800" rIns="50800" bIns="50800" anchor="ctr"/>
          <a:lstStyle/>
          <a:p>
            <a:pPr>
              <a:defRPr>
                <a:solidFill>
                  <a:srgbClr val="FFFFFF"/>
                </a:solidFill>
              </a:defRPr>
            </a:pPr>
          </a:p>
        </p:txBody>
      </p:sp>
      <p:sp>
        <p:nvSpPr>
          <p:cNvPr id="522" name="Rectangle"/>
          <p:cNvSpPr/>
          <p:nvPr/>
        </p:nvSpPr>
        <p:spPr>
          <a:xfrm>
            <a:off x="5885762" y="3957807"/>
            <a:ext cx="627441" cy="1661250"/>
          </a:xfrm>
          <a:prstGeom prst="rect">
            <a:avLst/>
          </a:prstGeom>
          <a:ln w="127000">
            <a:solidFill>
              <a:srgbClr val="E0D82B"/>
            </a:solidFill>
          </a:ln>
          <a:effectLst>
            <a:outerShdw sx="100000" sy="100000" kx="0" ky="0" algn="b" rotWithShape="0" blurRad="50800" dist="65754" dir="5400000">
              <a:srgbClr val="000000">
                <a:alpha val="44116"/>
              </a:srgbClr>
            </a:outerShdw>
          </a:effectLst>
        </p:spPr>
        <p:txBody>
          <a:bodyPr lIns="50800" tIns="50800" rIns="50800" bIns="50800" anchor="ctr"/>
          <a:lstStyle/>
          <a:p>
            <a:pPr>
              <a:defRPr>
                <a:solidFill>
                  <a:srgbClr val="FFFFFF"/>
                </a:solidFill>
              </a:defRPr>
            </a:pPr>
          </a:p>
        </p:txBody>
      </p:sp>
      <p:sp>
        <p:nvSpPr>
          <p:cNvPr id="523" name="Rectangle"/>
          <p:cNvSpPr/>
          <p:nvPr/>
        </p:nvSpPr>
        <p:spPr>
          <a:xfrm>
            <a:off x="6576702" y="3962685"/>
            <a:ext cx="627442" cy="1661250"/>
          </a:xfrm>
          <a:prstGeom prst="rect">
            <a:avLst/>
          </a:prstGeom>
          <a:ln w="127000">
            <a:solidFill>
              <a:srgbClr val="E0D82B"/>
            </a:solidFill>
          </a:ln>
          <a:effectLst>
            <a:outerShdw sx="100000" sy="100000" kx="0" ky="0" algn="b" rotWithShape="0" blurRad="50800" dist="65754" dir="5400000">
              <a:srgbClr val="000000">
                <a:alpha val="44116"/>
              </a:srgbClr>
            </a:outerShdw>
          </a:effectLst>
        </p:spPr>
        <p:txBody>
          <a:bodyPr lIns="50800" tIns="50800" rIns="50800" bIns="50800" anchor="ctr"/>
          <a:lstStyle/>
          <a:p>
            <a:pPr>
              <a:defRPr>
                <a:solidFill>
                  <a:srgbClr val="FFFFFF"/>
                </a:solidFill>
              </a:defRPr>
            </a:pPr>
          </a:p>
        </p:txBody>
      </p:sp>
      <p:sp>
        <p:nvSpPr>
          <p:cNvPr id="524" name="Rectangle"/>
          <p:cNvSpPr/>
          <p:nvPr/>
        </p:nvSpPr>
        <p:spPr>
          <a:xfrm>
            <a:off x="7248988" y="3957807"/>
            <a:ext cx="627442" cy="1661250"/>
          </a:xfrm>
          <a:prstGeom prst="rect">
            <a:avLst/>
          </a:prstGeom>
          <a:ln w="127000">
            <a:solidFill>
              <a:srgbClr val="E0D82B"/>
            </a:solidFill>
          </a:ln>
          <a:effectLst>
            <a:outerShdw sx="100000" sy="100000" kx="0" ky="0" algn="b" rotWithShape="0" blurRad="50800" dist="65754" dir="5400000">
              <a:srgbClr val="000000">
                <a:alpha val="44116"/>
              </a:srgbClr>
            </a:outerShdw>
          </a:effectLst>
        </p:spPr>
        <p:txBody>
          <a:bodyPr lIns="50800" tIns="50800" rIns="50800" bIns="50800" anchor="ctr"/>
          <a:lstStyle/>
          <a:p>
            <a:pPr>
              <a:defRPr>
                <a:solidFill>
                  <a:srgbClr val="FFFFFF"/>
                </a:solidFill>
              </a:defRPr>
            </a:pPr>
          </a:p>
        </p:txBody>
      </p:sp>
      <p:sp>
        <p:nvSpPr>
          <p:cNvPr id="525" name="Rectangle"/>
          <p:cNvSpPr/>
          <p:nvPr/>
        </p:nvSpPr>
        <p:spPr>
          <a:xfrm>
            <a:off x="7959184" y="3960744"/>
            <a:ext cx="627442" cy="1661250"/>
          </a:xfrm>
          <a:prstGeom prst="rect">
            <a:avLst/>
          </a:prstGeom>
          <a:ln w="127000">
            <a:solidFill>
              <a:srgbClr val="E0D82B"/>
            </a:solidFill>
          </a:ln>
          <a:effectLst>
            <a:outerShdw sx="100000" sy="100000" kx="0" ky="0" algn="b" rotWithShape="0" blurRad="50800" dist="65754" dir="5400000">
              <a:srgbClr val="000000">
                <a:alpha val="44116"/>
              </a:srgbClr>
            </a:outerShdw>
          </a:effectLst>
        </p:spPr>
        <p:txBody>
          <a:bodyPr lIns="50800" tIns="50800" rIns="50800" bIns="50800" anchor="ctr"/>
          <a:lstStyle/>
          <a:p>
            <a:pPr>
              <a:defRPr>
                <a:solidFill>
                  <a:srgbClr val="FFFFFF"/>
                </a:solidFill>
              </a:defRPr>
            </a:pPr>
          </a:p>
        </p:txBody>
      </p:sp>
      <p:sp>
        <p:nvSpPr>
          <p:cNvPr id="526" name="Rectangle"/>
          <p:cNvSpPr/>
          <p:nvPr/>
        </p:nvSpPr>
        <p:spPr>
          <a:xfrm>
            <a:off x="8533445" y="3957807"/>
            <a:ext cx="627441" cy="1661250"/>
          </a:xfrm>
          <a:prstGeom prst="rect">
            <a:avLst/>
          </a:prstGeom>
          <a:ln w="127000">
            <a:solidFill>
              <a:srgbClr val="E0D82B"/>
            </a:solidFill>
          </a:ln>
          <a:effectLst>
            <a:outerShdw sx="100000" sy="100000" kx="0" ky="0" algn="b" rotWithShape="0" blurRad="50800" dist="65754" dir="5400000">
              <a:srgbClr val="000000">
                <a:alpha val="44116"/>
              </a:srgbClr>
            </a:outerShdw>
          </a:effectLst>
        </p:spPr>
        <p:txBody>
          <a:bodyPr lIns="50800" tIns="50800" rIns="50800" bIns="50800" anchor="ctr"/>
          <a:lstStyle/>
          <a:p>
            <a:pPr>
              <a:defRPr>
                <a:solidFill>
                  <a:srgbClr val="FFFFFF"/>
                </a:solidFill>
              </a:defRPr>
            </a:pPr>
          </a:p>
        </p:txBody>
      </p:sp>
      <p:sp>
        <p:nvSpPr>
          <p:cNvPr id="527" name="Rectangle"/>
          <p:cNvSpPr/>
          <p:nvPr/>
        </p:nvSpPr>
        <p:spPr>
          <a:xfrm>
            <a:off x="3817438" y="5730911"/>
            <a:ext cx="607183" cy="1661250"/>
          </a:xfrm>
          <a:prstGeom prst="rect">
            <a:avLst/>
          </a:prstGeom>
          <a:ln w="127000">
            <a:solidFill>
              <a:srgbClr val="E0D82B"/>
            </a:solidFill>
          </a:ln>
          <a:effectLst>
            <a:outerShdw sx="100000" sy="100000" kx="0" ky="0" algn="b" rotWithShape="0" blurRad="50800" dist="65754" dir="5400000">
              <a:srgbClr val="000000">
                <a:alpha val="44116"/>
              </a:srgbClr>
            </a:outerShdw>
          </a:effectLst>
        </p:spPr>
        <p:txBody>
          <a:bodyPr lIns="50800" tIns="50800" rIns="50800" bIns="50800" anchor="ctr"/>
          <a:lstStyle/>
          <a:p>
            <a:pPr>
              <a:defRPr>
                <a:solidFill>
                  <a:srgbClr val="FFFFFF"/>
                </a:solidFill>
              </a:defRPr>
            </a:pPr>
          </a:p>
        </p:txBody>
      </p:sp>
      <p:sp>
        <p:nvSpPr>
          <p:cNvPr id="528" name="Rectangle"/>
          <p:cNvSpPr/>
          <p:nvPr/>
        </p:nvSpPr>
        <p:spPr>
          <a:xfrm>
            <a:off x="4503073" y="5727971"/>
            <a:ext cx="627441" cy="1661250"/>
          </a:xfrm>
          <a:prstGeom prst="rect">
            <a:avLst/>
          </a:prstGeom>
          <a:ln w="127000">
            <a:solidFill>
              <a:srgbClr val="E0D82B"/>
            </a:solidFill>
          </a:ln>
          <a:effectLst>
            <a:outerShdw sx="100000" sy="100000" kx="0" ky="0" algn="b" rotWithShape="0" blurRad="50800" dist="65754" dir="5400000">
              <a:srgbClr val="000000">
                <a:alpha val="44116"/>
              </a:srgbClr>
            </a:outerShdw>
          </a:effectLst>
        </p:spPr>
        <p:txBody>
          <a:bodyPr lIns="50800" tIns="50800" rIns="50800" bIns="50800" anchor="ctr"/>
          <a:lstStyle/>
          <a:p>
            <a:pPr>
              <a:defRPr>
                <a:solidFill>
                  <a:srgbClr val="FFFFFF"/>
                </a:solidFill>
              </a:defRPr>
            </a:pPr>
          </a:p>
        </p:txBody>
      </p:sp>
      <p:sp>
        <p:nvSpPr>
          <p:cNvPr id="529" name="Rectangle"/>
          <p:cNvSpPr/>
          <p:nvPr/>
        </p:nvSpPr>
        <p:spPr>
          <a:xfrm>
            <a:off x="5164896" y="5723093"/>
            <a:ext cx="627442" cy="1661250"/>
          </a:xfrm>
          <a:prstGeom prst="rect">
            <a:avLst/>
          </a:prstGeom>
          <a:ln w="127000">
            <a:solidFill>
              <a:srgbClr val="E0D82B"/>
            </a:solidFill>
          </a:ln>
          <a:effectLst>
            <a:outerShdw sx="100000" sy="100000" kx="0" ky="0" algn="b" rotWithShape="0" blurRad="50800" dist="65754" dir="5400000">
              <a:srgbClr val="000000">
                <a:alpha val="44116"/>
              </a:srgbClr>
            </a:outerShdw>
          </a:effectLst>
        </p:spPr>
        <p:txBody>
          <a:bodyPr lIns="50800" tIns="50800" rIns="50800" bIns="50800" anchor="ctr"/>
          <a:lstStyle/>
          <a:p>
            <a:pPr>
              <a:defRPr>
                <a:solidFill>
                  <a:srgbClr val="FFFFFF"/>
                </a:solidFill>
              </a:defRPr>
            </a:pPr>
          </a:p>
        </p:txBody>
      </p:sp>
      <p:sp>
        <p:nvSpPr>
          <p:cNvPr id="530" name="Rectangle"/>
          <p:cNvSpPr/>
          <p:nvPr/>
        </p:nvSpPr>
        <p:spPr>
          <a:xfrm>
            <a:off x="5886837" y="5723093"/>
            <a:ext cx="627442" cy="1661250"/>
          </a:xfrm>
          <a:prstGeom prst="rect">
            <a:avLst/>
          </a:prstGeom>
          <a:ln w="127000">
            <a:solidFill>
              <a:srgbClr val="E0D82B"/>
            </a:solidFill>
          </a:ln>
          <a:effectLst>
            <a:outerShdw sx="100000" sy="100000" kx="0" ky="0" algn="b" rotWithShape="0" blurRad="50800" dist="65754" dir="5400000">
              <a:srgbClr val="000000">
                <a:alpha val="44116"/>
              </a:srgbClr>
            </a:outerShdw>
          </a:effectLst>
        </p:spPr>
        <p:txBody>
          <a:bodyPr lIns="50800" tIns="50800" rIns="50800" bIns="50800" anchor="ctr"/>
          <a:lstStyle/>
          <a:p>
            <a:pPr>
              <a:defRPr>
                <a:solidFill>
                  <a:srgbClr val="FFFFFF"/>
                </a:solidFill>
              </a:defRPr>
            </a:pPr>
          </a:p>
        </p:txBody>
      </p:sp>
      <p:sp>
        <p:nvSpPr>
          <p:cNvPr id="531" name="Rectangle"/>
          <p:cNvSpPr/>
          <p:nvPr/>
        </p:nvSpPr>
        <p:spPr>
          <a:xfrm>
            <a:off x="6577778" y="5727971"/>
            <a:ext cx="627441" cy="1661250"/>
          </a:xfrm>
          <a:prstGeom prst="rect">
            <a:avLst/>
          </a:prstGeom>
          <a:ln w="127000">
            <a:solidFill>
              <a:srgbClr val="E0D82B"/>
            </a:solidFill>
          </a:ln>
          <a:effectLst>
            <a:outerShdw sx="100000" sy="100000" kx="0" ky="0" algn="b" rotWithShape="0" blurRad="50800" dist="65754" dir="5400000">
              <a:srgbClr val="000000">
                <a:alpha val="44116"/>
              </a:srgbClr>
            </a:outerShdw>
          </a:effectLst>
        </p:spPr>
        <p:txBody>
          <a:bodyPr lIns="50800" tIns="50800" rIns="50800" bIns="50800" anchor="ctr"/>
          <a:lstStyle/>
          <a:p>
            <a:pPr>
              <a:defRPr>
                <a:solidFill>
                  <a:srgbClr val="FFFFFF"/>
                </a:solidFill>
              </a:defRPr>
            </a:pPr>
          </a:p>
        </p:txBody>
      </p:sp>
      <p:sp>
        <p:nvSpPr>
          <p:cNvPr id="532" name="Rectangle"/>
          <p:cNvSpPr/>
          <p:nvPr/>
        </p:nvSpPr>
        <p:spPr>
          <a:xfrm>
            <a:off x="7250064" y="5723093"/>
            <a:ext cx="627442" cy="1661250"/>
          </a:xfrm>
          <a:prstGeom prst="rect">
            <a:avLst/>
          </a:prstGeom>
          <a:ln w="127000">
            <a:solidFill>
              <a:srgbClr val="E0D82B"/>
            </a:solidFill>
          </a:ln>
          <a:effectLst>
            <a:outerShdw sx="100000" sy="100000" kx="0" ky="0" algn="b" rotWithShape="0" blurRad="50800" dist="65754" dir="5400000">
              <a:srgbClr val="000000">
                <a:alpha val="44116"/>
              </a:srgbClr>
            </a:outerShdw>
          </a:effectLst>
        </p:spPr>
        <p:txBody>
          <a:bodyPr lIns="50800" tIns="50800" rIns="50800" bIns="50800" anchor="ctr"/>
          <a:lstStyle/>
          <a:p>
            <a:pPr>
              <a:defRPr>
                <a:solidFill>
                  <a:srgbClr val="FFFFFF"/>
                </a:solidFill>
              </a:defRPr>
            </a:pPr>
          </a:p>
        </p:txBody>
      </p:sp>
      <p:sp>
        <p:nvSpPr>
          <p:cNvPr id="533" name="Rectangle"/>
          <p:cNvSpPr/>
          <p:nvPr/>
        </p:nvSpPr>
        <p:spPr>
          <a:xfrm>
            <a:off x="7960260" y="5726030"/>
            <a:ext cx="627442" cy="1661250"/>
          </a:xfrm>
          <a:prstGeom prst="rect">
            <a:avLst/>
          </a:prstGeom>
          <a:ln w="127000">
            <a:solidFill>
              <a:srgbClr val="E0D82B"/>
            </a:solidFill>
          </a:ln>
          <a:effectLst>
            <a:outerShdw sx="100000" sy="100000" kx="0" ky="0" algn="b" rotWithShape="0" blurRad="50800" dist="65754" dir="5400000">
              <a:srgbClr val="000000">
                <a:alpha val="44116"/>
              </a:srgbClr>
            </a:outerShdw>
          </a:effectLst>
        </p:spPr>
        <p:txBody>
          <a:bodyPr lIns="50800" tIns="50800" rIns="50800" bIns="50800" anchor="ctr"/>
          <a:lstStyle/>
          <a:p>
            <a:pPr>
              <a:defRPr>
                <a:solidFill>
                  <a:srgbClr val="FFFFFF"/>
                </a:solidFill>
              </a:defRPr>
            </a:pPr>
          </a:p>
        </p:txBody>
      </p:sp>
      <p:sp>
        <p:nvSpPr>
          <p:cNvPr id="534" name="Rectangle"/>
          <p:cNvSpPr/>
          <p:nvPr/>
        </p:nvSpPr>
        <p:spPr>
          <a:xfrm>
            <a:off x="8534520" y="5723093"/>
            <a:ext cx="627442" cy="1661250"/>
          </a:xfrm>
          <a:prstGeom prst="rect">
            <a:avLst/>
          </a:prstGeom>
          <a:ln w="127000">
            <a:solidFill>
              <a:srgbClr val="E0D82B"/>
            </a:solidFill>
          </a:ln>
          <a:effectLst>
            <a:outerShdw sx="100000" sy="100000" kx="0" ky="0" algn="b" rotWithShape="0" blurRad="50800" dist="65754" dir="5400000">
              <a:srgbClr val="000000">
                <a:alpha val="44116"/>
              </a:srgbClr>
            </a:outerShdw>
          </a:effectLst>
        </p:spPr>
        <p:txBody>
          <a:bodyPr lIns="50800" tIns="50800" rIns="50800" bIns="50800" anchor="ctr"/>
          <a:lstStyle/>
          <a:p>
            <a:pPr>
              <a:defRPr>
                <a:solidFill>
                  <a:srgbClr val="FFFFFF"/>
                </a:solidFill>
              </a:defRPr>
            </a:pPr>
          </a:p>
        </p:txBody>
      </p:sp>
      <p:sp>
        <p:nvSpPr>
          <p:cNvPr id="535" name="Multiple independent jobs parallel computing:…"/>
          <p:cNvSpPr txBox="1"/>
          <p:nvPr/>
        </p:nvSpPr>
        <p:spPr>
          <a:xfrm>
            <a:off x="1326976" y="7804852"/>
            <a:ext cx="10350848" cy="1193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latin typeface="+mn-lt"/>
                <a:ea typeface="+mn-ea"/>
                <a:cs typeface="+mn-cs"/>
                <a:sym typeface="Helvetica"/>
              </a:defRPr>
            </a:pPr>
            <a:r>
              <a:t>Multiple independent jobs parallel computing: </a:t>
            </a:r>
          </a:p>
          <a:p>
            <a:pPr>
              <a:defRPr b="1">
                <a:latin typeface="+mn-lt"/>
                <a:ea typeface="+mn-ea"/>
                <a:cs typeface="+mn-cs"/>
                <a:sym typeface="Helvetica"/>
              </a:defRPr>
            </a:pPr>
            <a:r>
              <a:t>High-throughput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74" grpId="1"/>
      <p:bldP build="whole" bldLvl="1" animBg="1" rev="0" advAuto="0" spid="535" grpId="2"/>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7" name="Shape 215"/>
          <p:cNvSpPr txBox="1"/>
          <p:nvPr>
            <p:ph type="sldNum" sz="quarter" idx="2"/>
          </p:nvPr>
        </p:nvSpPr>
        <p:spPr>
          <a:xfrm>
            <a:off x="11985793" y="9232741"/>
            <a:ext cx="368767" cy="35199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38" name="Shape 949"/>
          <p:cNvSpPr txBox="1"/>
          <p:nvPr/>
        </p:nvSpPr>
        <p:spPr>
          <a:xfrm>
            <a:off x="1307106" y="264099"/>
            <a:ext cx="10390586"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rgbClr val="53585F"/>
                </a:solidFill>
                <a:latin typeface="Menlo"/>
                <a:ea typeface="Menlo"/>
                <a:cs typeface="Menlo"/>
                <a:sym typeface="Menlo"/>
              </a:defRPr>
            </a:lvl1pPr>
          </a:lstStyle>
          <a:p>
            <a:pPr/>
            <a:r>
              <a:t>high-performance compute cluster</a:t>
            </a:r>
          </a:p>
        </p:txBody>
      </p:sp>
      <p:sp>
        <p:nvSpPr>
          <p:cNvPr id="539" name="Rectangle"/>
          <p:cNvSpPr/>
          <p:nvPr/>
        </p:nvSpPr>
        <p:spPr>
          <a:xfrm>
            <a:off x="6642100" y="141584"/>
            <a:ext cx="5215881" cy="968931"/>
          </a:xfrm>
          <a:prstGeom prst="rect">
            <a:avLst/>
          </a:prstGeom>
          <a:solidFill>
            <a:srgbClr val="E9EE12">
              <a:alpha val="20398"/>
            </a:srgbClr>
          </a:solidFill>
          <a:ln w="38100">
            <a:solidFill>
              <a:srgbClr val="EAEE13">
                <a:alpha val="20398"/>
              </a:srgbClr>
            </a:solidFill>
          </a:ln>
        </p:spPr>
        <p:txBody>
          <a:bodyPr lIns="50800" tIns="50800" rIns="50800" bIns="50800" anchor="ctr"/>
          <a:lstStyle/>
          <a:p>
            <a:pPr>
              <a:defRPr>
                <a:solidFill>
                  <a:srgbClr val="FFFFFF"/>
                </a:solidFill>
              </a:defRPr>
            </a:pPr>
          </a:p>
        </p:txBody>
      </p:sp>
      <p:grpSp>
        <p:nvGrpSpPr>
          <p:cNvPr id="565" name="Group"/>
          <p:cNvGrpSpPr/>
          <p:nvPr/>
        </p:nvGrpSpPr>
        <p:grpSpPr>
          <a:xfrm>
            <a:off x="818876" y="1552379"/>
            <a:ext cx="5253982" cy="3046093"/>
            <a:chOff x="0" y="0"/>
            <a:chExt cx="5253980" cy="3046091"/>
          </a:xfrm>
        </p:grpSpPr>
        <p:sp>
          <p:nvSpPr>
            <p:cNvPr id="540" name="Rounded Rectangle"/>
            <p:cNvSpPr/>
            <p:nvPr/>
          </p:nvSpPr>
          <p:spPr>
            <a:xfrm>
              <a:off x="0" y="0"/>
              <a:ext cx="5253981" cy="3046092"/>
            </a:xfrm>
            <a:prstGeom prst="roundRect">
              <a:avLst>
                <a:gd name="adj" fmla="val 16298"/>
              </a:avLst>
            </a:prstGeom>
            <a:solidFill>
              <a:srgbClr val="754E91"/>
            </a:solid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541" name="Rectangle"/>
            <p:cNvSpPr/>
            <p:nvPr/>
          </p:nvSpPr>
          <p:spPr>
            <a:xfrm>
              <a:off x="1540876" y="52624"/>
              <a:ext cx="517989" cy="1393532"/>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542" name="Rectangle"/>
            <p:cNvSpPr/>
            <p:nvPr/>
          </p:nvSpPr>
          <p:spPr>
            <a:xfrm>
              <a:off x="2666497" y="52624"/>
              <a:ext cx="517989" cy="1393532"/>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543" name="Rectangle"/>
            <p:cNvSpPr/>
            <p:nvPr/>
          </p:nvSpPr>
          <p:spPr>
            <a:xfrm>
              <a:off x="3796369" y="52624"/>
              <a:ext cx="517989" cy="1393532"/>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544" name="Rectangle"/>
            <p:cNvSpPr/>
            <p:nvPr/>
          </p:nvSpPr>
          <p:spPr>
            <a:xfrm>
              <a:off x="417225" y="52624"/>
              <a:ext cx="517989" cy="1393532"/>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545" name="Rectangle"/>
            <p:cNvSpPr/>
            <p:nvPr/>
          </p:nvSpPr>
          <p:spPr>
            <a:xfrm>
              <a:off x="985742" y="1559899"/>
              <a:ext cx="517989" cy="1393531"/>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546" name="Rectangle"/>
            <p:cNvSpPr/>
            <p:nvPr/>
          </p:nvSpPr>
          <p:spPr>
            <a:xfrm>
              <a:off x="2137531" y="1559899"/>
              <a:ext cx="489457" cy="1393531"/>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547" name="Rectangle"/>
            <p:cNvSpPr/>
            <p:nvPr/>
          </p:nvSpPr>
          <p:spPr>
            <a:xfrm>
              <a:off x="3241285" y="1559899"/>
              <a:ext cx="517989" cy="1393531"/>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548" name="Rectangle"/>
            <p:cNvSpPr/>
            <p:nvPr/>
          </p:nvSpPr>
          <p:spPr>
            <a:xfrm>
              <a:off x="4345427" y="1559899"/>
              <a:ext cx="517989" cy="1393531"/>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549" name="Rectangle"/>
            <p:cNvSpPr/>
            <p:nvPr/>
          </p:nvSpPr>
          <p:spPr>
            <a:xfrm>
              <a:off x="192608" y="1520490"/>
              <a:ext cx="159821" cy="1393531"/>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550" name="Rectangle"/>
            <p:cNvSpPr/>
            <p:nvPr/>
          </p:nvSpPr>
          <p:spPr>
            <a:xfrm>
              <a:off x="4883119" y="131443"/>
              <a:ext cx="159822" cy="1393531"/>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551" name="Line"/>
            <p:cNvSpPr/>
            <p:nvPr/>
          </p:nvSpPr>
          <p:spPr>
            <a:xfrm flipV="1">
              <a:off x="3776665" y="37445"/>
              <a:ext cx="1" cy="2971202"/>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552" name="Line"/>
            <p:cNvSpPr/>
            <p:nvPr/>
          </p:nvSpPr>
          <p:spPr>
            <a:xfrm flipV="1">
              <a:off x="4329434" y="37445"/>
              <a:ext cx="1" cy="2971202"/>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553" name="Line"/>
            <p:cNvSpPr/>
            <p:nvPr/>
          </p:nvSpPr>
          <p:spPr>
            <a:xfrm flipV="1">
              <a:off x="3223896" y="37445"/>
              <a:ext cx="1" cy="2971202"/>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554" name="Line"/>
            <p:cNvSpPr/>
            <p:nvPr/>
          </p:nvSpPr>
          <p:spPr>
            <a:xfrm flipV="1">
              <a:off x="2666397" y="37445"/>
              <a:ext cx="1" cy="2971202"/>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555" name="Line"/>
            <p:cNvSpPr/>
            <p:nvPr/>
          </p:nvSpPr>
          <p:spPr>
            <a:xfrm flipV="1">
              <a:off x="2098123" y="37445"/>
              <a:ext cx="1" cy="2971202"/>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556" name="Line"/>
            <p:cNvSpPr/>
            <p:nvPr/>
          </p:nvSpPr>
          <p:spPr>
            <a:xfrm flipV="1">
              <a:off x="1529360" y="37445"/>
              <a:ext cx="1" cy="2971202"/>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557" name="Line"/>
            <p:cNvSpPr/>
            <p:nvPr/>
          </p:nvSpPr>
          <p:spPr>
            <a:xfrm flipV="1">
              <a:off x="960600" y="37445"/>
              <a:ext cx="1" cy="2971202"/>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558" name="Oval"/>
            <p:cNvSpPr/>
            <p:nvPr/>
          </p:nvSpPr>
          <p:spPr>
            <a:xfrm>
              <a:off x="73315" y="2416730"/>
              <a:ext cx="278626" cy="494853"/>
            </a:xfrm>
            <a:prstGeom prst="ellipse">
              <a:avLst/>
            </a:prstGeom>
            <a:solidFill>
              <a:schemeClr val="accent6">
                <a:satOff val="-10694"/>
                <a:lumOff val="28627"/>
              </a:schemeClr>
            </a:solidFill>
            <a:ln w="12700" cap="flat">
              <a:noFill/>
              <a:miter lim="400000"/>
            </a:ln>
            <a:effectLst/>
          </p:spPr>
          <p:txBody>
            <a:bodyPr wrap="square" lIns="50800" tIns="50800" rIns="50800" bIns="50800" numCol="1" anchor="ctr">
              <a:noAutofit/>
            </a:bodyPr>
            <a:lstStyle/>
            <a:p>
              <a:pPr/>
            </a:p>
          </p:txBody>
        </p:sp>
        <p:sp>
          <p:nvSpPr>
            <p:cNvPr id="559" name="Line"/>
            <p:cNvSpPr/>
            <p:nvPr/>
          </p:nvSpPr>
          <p:spPr>
            <a:xfrm flipV="1">
              <a:off x="391837" y="37445"/>
              <a:ext cx="1" cy="2971202"/>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560" name="Rectangle"/>
            <p:cNvSpPr/>
            <p:nvPr/>
          </p:nvSpPr>
          <p:spPr>
            <a:xfrm>
              <a:off x="5034541" y="381727"/>
              <a:ext cx="159821" cy="1092286"/>
            </a:xfrm>
            <a:prstGeom prst="rect">
              <a:avLst/>
            </a:prstGeom>
            <a:solidFill>
              <a:schemeClr val="accent6">
                <a:satOff val="-10694"/>
                <a:lumOff val="28627"/>
              </a:schemeClr>
            </a:solidFill>
            <a:ln w="12700" cap="flat">
              <a:noFill/>
              <a:miter lim="400000"/>
            </a:ln>
            <a:effectLst/>
          </p:spPr>
          <p:txBody>
            <a:bodyPr wrap="square" lIns="50800" tIns="50800" rIns="50800" bIns="50800" numCol="1" anchor="ctr">
              <a:noAutofit/>
            </a:bodyPr>
            <a:lstStyle/>
            <a:p>
              <a:pPr/>
            </a:p>
          </p:txBody>
        </p:sp>
        <p:sp>
          <p:nvSpPr>
            <p:cNvPr id="561" name="Line"/>
            <p:cNvSpPr/>
            <p:nvPr/>
          </p:nvSpPr>
          <p:spPr>
            <a:xfrm flipV="1">
              <a:off x="4879024" y="37445"/>
              <a:ext cx="1" cy="2971202"/>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562" name="Rectangle"/>
            <p:cNvSpPr/>
            <p:nvPr/>
          </p:nvSpPr>
          <p:spPr>
            <a:xfrm>
              <a:off x="59532" y="1553398"/>
              <a:ext cx="159821" cy="1092285"/>
            </a:xfrm>
            <a:prstGeom prst="rect">
              <a:avLst/>
            </a:prstGeom>
            <a:solidFill>
              <a:schemeClr val="accent6">
                <a:satOff val="-10694"/>
                <a:lumOff val="28627"/>
              </a:schemeClr>
            </a:solidFill>
            <a:ln w="12700" cap="flat">
              <a:noFill/>
              <a:miter lim="400000"/>
            </a:ln>
            <a:effectLst/>
          </p:spPr>
          <p:txBody>
            <a:bodyPr wrap="square" lIns="50800" tIns="50800" rIns="50800" bIns="50800" numCol="1" anchor="ctr">
              <a:noAutofit/>
            </a:bodyPr>
            <a:lstStyle/>
            <a:p>
              <a:pPr/>
            </a:p>
          </p:txBody>
        </p:sp>
        <p:sp>
          <p:nvSpPr>
            <p:cNvPr id="563" name="Line"/>
            <p:cNvSpPr/>
            <p:nvPr/>
          </p:nvSpPr>
          <p:spPr>
            <a:xfrm flipH="1" flipV="1">
              <a:off x="14807" y="1528016"/>
              <a:ext cx="5224363" cy="1"/>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564" name="Oval"/>
            <p:cNvSpPr/>
            <p:nvPr/>
          </p:nvSpPr>
          <p:spPr>
            <a:xfrm>
              <a:off x="4918432" y="144451"/>
              <a:ext cx="278627" cy="494852"/>
            </a:xfrm>
            <a:prstGeom prst="ellipse">
              <a:avLst/>
            </a:prstGeom>
            <a:solidFill>
              <a:schemeClr val="accent6">
                <a:satOff val="-10694"/>
                <a:lumOff val="28627"/>
              </a:schemeClr>
            </a:solidFill>
            <a:ln w="12700" cap="flat">
              <a:noFill/>
              <a:miter lim="400000"/>
            </a:ln>
            <a:effectLst/>
          </p:spPr>
          <p:txBody>
            <a:bodyPr wrap="square" lIns="50800" tIns="50800" rIns="50800" bIns="50800" numCol="1" anchor="ctr">
              <a:noAutofit/>
            </a:bodyPr>
            <a:lstStyle/>
            <a:p>
              <a:pPr/>
            </a:p>
          </p:txBody>
        </p:sp>
      </p:grpSp>
      <p:sp>
        <p:nvSpPr>
          <p:cNvPr id="566" name="R"/>
          <p:cNvSpPr txBox="1"/>
          <p:nvPr/>
        </p:nvSpPr>
        <p:spPr>
          <a:xfrm rot="16200000">
            <a:off x="1300013" y="2063773"/>
            <a:ext cx="347080" cy="5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R</a:t>
            </a:r>
          </a:p>
        </p:txBody>
      </p:sp>
      <p:sp>
        <p:nvSpPr>
          <p:cNvPr id="567" name="R"/>
          <p:cNvSpPr txBox="1"/>
          <p:nvPr/>
        </p:nvSpPr>
        <p:spPr>
          <a:xfrm rot="16200000">
            <a:off x="2981558" y="3549433"/>
            <a:ext cx="347080" cy="5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R</a:t>
            </a:r>
          </a:p>
        </p:txBody>
      </p:sp>
      <p:sp>
        <p:nvSpPr>
          <p:cNvPr id="568" name="R"/>
          <p:cNvSpPr txBox="1"/>
          <p:nvPr/>
        </p:nvSpPr>
        <p:spPr>
          <a:xfrm rot="16200000">
            <a:off x="5213447" y="2063773"/>
            <a:ext cx="347080" cy="5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R</a:t>
            </a:r>
          </a:p>
        </p:txBody>
      </p:sp>
      <p:sp>
        <p:nvSpPr>
          <p:cNvPr id="569" name="R"/>
          <p:cNvSpPr txBox="1"/>
          <p:nvPr/>
        </p:nvSpPr>
        <p:spPr>
          <a:xfrm rot="16200000">
            <a:off x="4674962" y="3549433"/>
            <a:ext cx="347080" cy="5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R</a:t>
            </a:r>
          </a:p>
        </p:txBody>
      </p:sp>
      <p:sp>
        <p:nvSpPr>
          <p:cNvPr id="570" name="R"/>
          <p:cNvSpPr txBox="1"/>
          <p:nvPr/>
        </p:nvSpPr>
        <p:spPr>
          <a:xfrm rot="16200000">
            <a:off x="3595461" y="2063773"/>
            <a:ext cx="347080" cy="5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R</a:t>
            </a:r>
          </a:p>
        </p:txBody>
      </p:sp>
      <p:sp>
        <p:nvSpPr>
          <p:cNvPr id="571" name="R"/>
          <p:cNvSpPr txBox="1"/>
          <p:nvPr/>
        </p:nvSpPr>
        <p:spPr>
          <a:xfrm rot="16200000">
            <a:off x="3013170" y="2063773"/>
            <a:ext cx="347080" cy="5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R</a:t>
            </a:r>
          </a:p>
        </p:txBody>
      </p:sp>
      <p:sp>
        <p:nvSpPr>
          <p:cNvPr id="572" name="R"/>
          <p:cNvSpPr txBox="1"/>
          <p:nvPr/>
        </p:nvSpPr>
        <p:spPr>
          <a:xfrm rot="16200000">
            <a:off x="2447737" y="2045020"/>
            <a:ext cx="347080" cy="5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R</a:t>
            </a:r>
          </a:p>
        </p:txBody>
      </p:sp>
      <p:sp>
        <p:nvSpPr>
          <p:cNvPr id="573" name="R"/>
          <p:cNvSpPr txBox="1"/>
          <p:nvPr/>
        </p:nvSpPr>
        <p:spPr>
          <a:xfrm rot="16200000">
            <a:off x="3595461" y="3549433"/>
            <a:ext cx="347080" cy="5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R</a:t>
            </a:r>
          </a:p>
        </p:txBody>
      </p:sp>
      <p:sp>
        <p:nvSpPr>
          <p:cNvPr id="574" name="R"/>
          <p:cNvSpPr txBox="1"/>
          <p:nvPr/>
        </p:nvSpPr>
        <p:spPr>
          <a:xfrm rot="16200000">
            <a:off x="4743185" y="2063773"/>
            <a:ext cx="347080" cy="5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R</a:t>
            </a:r>
          </a:p>
        </p:txBody>
      </p:sp>
      <p:sp>
        <p:nvSpPr>
          <p:cNvPr id="575" name="R"/>
          <p:cNvSpPr txBox="1"/>
          <p:nvPr/>
        </p:nvSpPr>
        <p:spPr>
          <a:xfrm rot="16200000">
            <a:off x="4117388" y="3549433"/>
            <a:ext cx="347080" cy="5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R</a:t>
            </a:r>
          </a:p>
        </p:txBody>
      </p:sp>
      <p:sp>
        <p:nvSpPr>
          <p:cNvPr id="576" name="R"/>
          <p:cNvSpPr txBox="1"/>
          <p:nvPr/>
        </p:nvSpPr>
        <p:spPr>
          <a:xfrm rot="16200000">
            <a:off x="1873875" y="2063773"/>
            <a:ext cx="347080" cy="5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R</a:t>
            </a:r>
          </a:p>
        </p:txBody>
      </p:sp>
      <p:sp>
        <p:nvSpPr>
          <p:cNvPr id="577" name="R"/>
          <p:cNvSpPr txBox="1"/>
          <p:nvPr/>
        </p:nvSpPr>
        <p:spPr>
          <a:xfrm rot="16200000">
            <a:off x="1300013" y="3549433"/>
            <a:ext cx="347080" cy="5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R</a:t>
            </a:r>
          </a:p>
        </p:txBody>
      </p:sp>
      <p:sp>
        <p:nvSpPr>
          <p:cNvPr id="578" name="R"/>
          <p:cNvSpPr txBox="1"/>
          <p:nvPr/>
        </p:nvSpPr>
        <p:spPr>
          <a:xfrm rot="16200000">
            <a:off x="1873875" y="3549433"/>
            <a:ext cx="347080" cy="5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R</a:t>
            </a:r>
          </a:p>
        </p:txBody>
      </p:sp>
      <p:sp>
        <p:nvSpPr>
          <p:cNvPr id="579" name="R"/>
          <p:cNvSpPr txBox="1"/>
          <p:nvPr/>
        </p:nvSpPr>
        <p:spPr>
          <a:xfrm rot="16200000">
            <a:off x="4152465" y="2045020"/>
            <a:ext cx="347080" cy="5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R</a:t>
            </a:r>
          </a:p>
        </p:txBody>
      </p:sp>
      <p:sp>
        <p:nvSpPr>
          <p:cNvPr id="580" name="R"/>
          <p:cNvSpPr txBox="1"/>
          <p:nvPr/>
        </p:nvSpPr>
        <p:spPr>
          <a:xfrm rot="16200000">
            <a:off x="2427716" y="3549433"/>
            <a:ext cx="347081" cy="5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R</a:t>
            </a:r>
          </a:p>
        </p:txBody>
      </p:sp>
      <p:sp>
        <p:nvSpPr>
          <p:cNvPr id="581" name="R"/>
          <p:cNvSpPr txBox="1"/>
          <p:nvPr/>
        </p:nvSpPr>
        <p:spPr>
          <a:xfrm rot="16200000">
            <a:off x="5213447" y="3549433"/>
            <a:ext cx="347080" cy="5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R</a:t>
            </a:r>
          </a:p>
        </p:txBody>
      </p:sp>
      <p:grpSp>
        <p:nvGrpSpPr>
          <p:cNvPr id="607" name="Group"/>
          <p:cNvGrpSpPr/>
          <p:nvPr/>
        </p:nvGrpSpPr>
        <p:grpSpPr>
          <a:xfrm>
            <a:off x="6623050" y="1552379"/>
            <a:ext cx="5253981" cy="3046093"/>
            <a:chOff x="0" y="0"/>
            <a:chExt cx="5253980" cy="3046091"/>
          </a:xfrm>
        </p:grpSpPr>
        <p:sp>
          <p:nvSpPr>
            <p:cNvPr id="582" name="Rounded Rectangle"/>
            <p:cNvSpPr/>
            <p:nvPr/>
          </p:nvSpPr>
          <p:spPr>
            <a:xfrm>
              <a:off x="0" y="0"/>
              <a:ext cx="5253981" cy="3046092"/>
            </a:xfrm>
            <a:prstGeom prst="roundRect">
              <a:avLst>
                <a:gd name="adj" fmla="val 16298"/>
              </a:avLst>
            </a:prstGeom>
            <a:solidFill>
              <a:srgbClr val="754E91"/>
            </a:solid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583" name="Rectangle"/>
            <p:cNvSpPr/>
            <p:nvPr/>
          </p:nvSpPr>
          <p:spPr>
            <a:xfrm>
              <a:off x="1540876" y="52624"/>
              <a:ext cx="517989" cy="1393532"/>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584" name="Rectangle"/>
            <p:cNvSpPr/>
            <p:nvPr/>
          </p:nvSpPr>
          <p:spPr>
            <a:xfrm>
              <a:off x="2666497" y="52624"/>
              <a:ext cx="517989" cy="1393532"/>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585" name="Rectangle"/>
            <p:cNvSpPr/>
            <p:nvPr/>
          </p:nvSpPr>
          <p:spPr>
            <a:xfrm>
              <a:off x="3796369" y="52624"/>
              <a:ext cx="517989" cy="1393532"/>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586" name="Rectangle"/>
            <p:cNvSpPr/>
            <p:nvPr/>
          </p:nvSpPr>
          <p:spPr>
            <a:xfrm>
              <a:off x="417225" y="52624"/>
              <a:ext cx="517989" cy="1393532"/>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587" name="Rectangle"/>
            <p:cNvSpPr/>
            <p:nvPr/>
          </p:nvSpPr>
          <p:spPr>
            <a:xfrm>
              <a:off x="985742" y="1559899"/>
              <a:ext cx="517989" cy="1393531"/>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588" name="Rectangle"/>
            <p:cNvSpPr/>
            <p:nvPr/>
          </p:nvSpPr>
          <p:spPr>
            <a:xfrm>
              <a:off x="2137531" y="1559899"/>
              <a:ext cx="489457" cy="1393531"/>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589" name="Rectangle"/>
            <p:cNvSpPr/>
            <p:nvPr/>
          </p:nvSpPr>
          <p:spPr>
            <a:xfrm>
              <a:off x="3241285" y="1559899"/>
              <a:ext cx="517989" cy="1393531"/>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590" name="Rectangle"/>
            <p:cNvSpPr/>
            <p:nvPr/>
          </p:nvSpPr>
          <p:spPr>
            <a:xfrm>
              <a:off x="4345427" y="1559899"/>
              <a:ext cx="517989" cy="1393531"/>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591" name="Rectangle"/>
            <p:cNvSpPr/>
            <p:nvPr/>
          </p:nvSpPr>
          <p:spPr>
            <a:xfrm>
              <a:off x="192608" y="1520490"/>
              <a:ext cx="159821" cy="1393531"/>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592" name="Rectangle"/>
            <p:cNvSpPr/>
            <p:nvPr/>
          </p:nvSpPr>
          <p:spPr>
            <a:xfrm>
              <a:off x="4883119" y="131443"/>
              <a:ext cx="159822" cy="1393531"/>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593" name="Line"/>
            <p:cNvSpPr/>
            <p:nvPr/>
          </p:nvSpPr>
          <p:spPr>
            <a:xfrm flipV="1">
              <a:off x="3776665" y="37445"/>
              <a:ext cx="1" cy="2971202"/>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594" name="Line"/>
            <p:cNvSpPr/>
            <p:nvPr/>
          </p:nvSpPr>
          <p:spPr>
            <a:xfrm flipV="1">
              <a:off x="4329434" y="37445"/>
              <a:ext cx="1" cy="2971202"/>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595" name="Line"/>
            <p:cNvSpPr/>
            <p:nvPr/>
          </p:nvSpPr>
          <p:spPr>
            <a:xfrm flipV="1">
              <a:off x="3223896" y="37445"/>
              <a:ext cx="1" cy="2971202"/>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596" name="Line"/>
            <p:cNvSpPr/>
            <p:nvPr/>
          </p:nvSpPr>
          <p:spPr>
            <a:xfrm flipV="1">
              <a:off x="2666397" y="37445"/>
              <a:ext cx="1" cy="2971202"/>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597" name="Line"/>
            <p:cNvSpPr/>
            <p:nvPr/>
          </p:nvSpPr>
          <p:spPr>
            <a:xfrm flipV="1">
              <a:off x="2098123" y="37445"/>
              <a:ext cx="1" cy="2971202"/>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598" name="Line"/>
            <p:cNvSpPr/>
            <p:nvPr/>
          </p:nvSpPr>
          <p:spPr>
            <a:xfrm flipV="1">
              <a:off x="1529360" y="37445"/>
              <a:ext cx="1" cy="2971202"/>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599" name="Line"/>
            <p:cNvSpPr/>
            <p:nvPr/>
          </p:nvSpPr>
          <p:spPr>
            <a:xfrm flipV="1">
              <a:off x="960600" y="37445"/>
              <a:ext cx="1" cy="2971202"/>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600" name="Oval"/>
            <p:cNvSpPr/>
            <p:nvPr/>
          </p:nvSpPr>
          <p:spPr>
            <a:xfrm>
              <a:off x="73315" y="2416730"/>
              <a:ext cx="278626" cy="494853"/>
            </a:xfrm>
            <a:prstGeom prst="ellipse">
              <a:avLst/>
            </a:prstGeom>
            <a:solidFill>
              <a:schemeClr val="accent6">
                <a:satOff val="-10694"/>
                <a:lumOff val="28627"/>
              </a:schemeClr>
            </a:solidFill>
            <a:ln w="12700" cap="flat">
              <a:noFill/>
              <a:miter lim="400000"/>
            </a:ln>
            <a:effectLst/>
          </p:spPr>
          <p:txBody>
            <a:bodyPr wrap="square" lIns="50800" tIns="50800" rIns="50800" bIns="50800" numCol="1" anchor="ctr">
              <a:noAutofit/>
            </a:bodyPr>
            <a:lstStyle/>
            <a:p>
              <a:pPr/>
            </a:p>
          </p:txBody>
        </p:sp>
        <p:sp>
          <p:nvSpPr>
            <p:cNvPr id="601" name="Line"/>
            <p:cNvSpPr/>
            <p:nvPr/>
          </p:nvSpPr>
          <p:spPr>
            <a:xfrm flipV="1">
              <a:off x="391837" y="37445"/>
              <a:ext cx="1" cy="2971202"/>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602" name="Rectangle"/>
            <p:cNvSpPr/>
            <p:nvPr/>
          </p:nvSpPr>
          <p:spPr>
            <a:xfrm>
              <a:off x="5034541" y="381727"/>
              <a:ext cx="159821" cy="1092286"/>
            </a:xfrm>
            <a:prstGeom prst="rect">
              <a:avLst/>
            </a:prstGeom>
            <a:solidFill>
              <a:schemeClr val="accent6">
                <a:satOff val="-10694"/>
                <a:lumOff val="28627"/>
              </a:schemeClr>
            </a:solidFill>
            <a:ln w="12700" cap="flat">
              <a:noFill/>
              <a:miter lim="400000"/>
            </a:ln>
            <a:effectLst/>
          </p:spPr>
          <p:txBody>
            <a:bodyPr wrap="square" lIns="50800" tIns="50800" rIns="50800" bIns="50800" numCol="1" anchor="ctr">
              <a:noAutofit/>
            </a:bodyPr>
            <a:lstStyle/>
            <a:p>
              <a:pPr/>
            </a:p>
          </p:txBody>
        </p:sp>
        <p:sp>
          <p:nvSpPr>
            <p:cNvPr id="603" name="Line"/>
            <p:cNvSpPr/>
            <p:nvPr/>
          </p:nvSpPr>
          <p:spPr>
            <a:xfrm flipV="1">
              <a:off x="4879024" y="37445"/>
              <a:ext cx="1" cy="2971202"/>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604" name="Rectangle"/>
            <p:cNvSpPr/>
            <p:nvPr/>
          </p:nvSpPr>
          <p:spPr>
            <a:xfrm>
              <a:off x="59532" y="1553398"/>
              <a:ext cx="159821" cy="1092285"/>
            </a:xfrm>
            <a:prstGeom prst="rect">
              <a:avLst/>
            </a:prstGeom>
            <a:solidFill>
              <a:schemeClr val="accent6">
                <a:satOff val="-10694"/>
                <a:lumOff val="28627"/>
              </a:schemeClr>
            </a:solidFill>
            <a:ln w="12700" cap="flat">
              <a:noFill/>
              <a:miter lim="400000"/>
            </a:ln>
            <a:effectLst/>
          </p:spPr>
          <p:txBody>
            <a:bodyPr wrap="square" lIns="50800" tIns="50800" rIns="50800" bIns="50800" numCol="1" anchor="ctr">
              <a:noAutofit/>
            </a:bodyPr>
            <a:lstStyle/>
            <a:p>
              <a:pPr/>
            </a:p>
          </p:txBody>
        </p:sp>
        <p:sp>
          <p:nvSpPr>
            <p:cNvPr id="605" name="Line"/>
            <p:cNvSpPr/>
            <p:nvPr/>
          </p:nvSpPr>
          <p:spPr>
            <a:xfrm flipH="1" flipV="1">
              <a:off x="14807" y="1528016"/>
              <a:ext cx="5224363" cy="1"/>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606" name="Oval"/>
            <p:cNvSpPr/>
            <p:nvPr/>
          </p:nvSpPr>
          <p:spPr>
            <a:xfrm>
              <a:off x="4918432" y="144451"/>
              <a:ext cx="278627" cy="494852"/>
            </a:xfrm>
            <a:prstGeom prst="ellipse">
              <a:avLst/>
            </a:prstGeom>
            <a:solidFill>
              <a:schemeClr val="accent6">
                <a:satOff val="-10694"/>
                <a:lumOff val="28627"/>
              </a:schemeClr>
            </a:solidFill>
            <a:ln w="12700" cap="flat">
              <a:noFill/>
              <a:miter lim="400000"/>
            </a:ln>
            <a:effectLst/>
          </p:spPr>
          <p:txBody>
            <a:bodyPr wrap="square" lIns="50800" tIns="50800" rIns="50800" bIns="50800" numCol="1" anchor="ctr">
              <a:noAutofit/>
            </a:bodyPr>
            <a:lstStyle/>
            <a:p>
              <a:pPr/>
            </a:p>
          </p:txBody>
        </p:sp>
      </p:grpSp>
      <p:sp>
        <p:nvSpPr>
          <p:cNvPr id="608" name="R"/>
          <p:cNvSpPr txBox="1"/>
          <p:nvPr/>
        </p:nvSpPr>
        <p:spPr>
          <a:xfrm rot="16200000">
            <a:off x="7104186" y="2063773"/>
            <a:ext cx="347080" cy="5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R</a:t>
            </a:r>
          </a:p>
        </p:txBody>
      </p:sp>
      <p:sp>
        <p:nvSpPr>
          <p:cNvPr id="609" name="R"/>
          <p:cNvSpPr txBox="1"/>
          <p:nvPr/>
        </p:nvSpPr>
        <p:spPr>
          <a:xfrm rot="16200000">
            <a:off x="8785731" y="3549433"/>
            <a:ext cx="347080" cy="5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R</a:t>
            </a:r>
          </a:p>
        </p:txBody>
      </p:sp>
      <p:sp>
        <p:nvSpPr>
          <p:cNvPr id="610" name="R"/>
          <p:cNvSpPr txBox="1"/>
          <p:nvPr/>
        </p:nvSpPr>
        <p:spPr>
          <a:xfrm rot="16200000">
            <a:off x="11017620" y="2063773"/>
            <a:ext cx="347080" cy="5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R</a:t>
            </a:r>
          </a:p>
        </p:txBody>
      </p:sp>
      <p:sp>
        <p:nvSpPr>
          <p:cNvPr id="611" name="R"/>
          <p:cNvSpPr txBox="1"/>
          <p:nvPr/>
        </p:nvSpPr>
        <p:spPr>
          <a:xfrm rot="16200000">
            <a:off x="10479135" y="3549433"/>
            <a:ext cx="347080" cy="5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R</a:t>
            </a:r>
          </a:p>
        </p:txBody>
      </p:sp>
      <p:sp>
        <p:nvSpPr>
          <p:cNvPr id="612" name="R"/>
          <p:cNvSpPr txBox="1"/>
          <p:nvPr/>
        </p:nvSpPr>
        <p:spPr>
          <a:xfrm rot="16200000">
            <a:off x="9399634" y="2063773"/>
            <a:ext cx="347080" cy="5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R</a:t>
            </a:r>
          </a:p>
        </p:txBody>
      </p:sp>
      <p:sp>
        <p:nvSpPr>
          <p:cNvPr id="613" name="R"/>
          <p:cNvSpPr txBox="1"/>
          <p:nvPr/>
        </p:nvSpPr>
        <p:spPr>
          <a:xfrm rot="16200000">
            <a:off x="8817343" y="2063773"/>
            <a:ext cx="347080" cy="5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R</a:t>
            </a:r>
          </a:p>
        </p:txBody>
      </p:sp>
      <p:sp>
        <p:nvSpPr>
          <p:cNvPr id="614" name="R"/>
          <p:cNvSpPr txBox="1"/>
          <p:nvPr/>
        </p:nvSpPr>
        <p:spPr>
          <a:xfrm rot="16200000">
            <a:off x="8251910" y="2045020"/>
            <a:ext cx="347080" cy="5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R</a:t>
            </a:r>
          </a:p>
        </p:txBody>
      </p:sp>
      <p:sp>
        <p:nvSpPr>
          <p:cNvPr id="615" name="R"/>
          <p:cNvSpPr txBox="1"/>
          <p:nvPr/>
        </p:nvSpPr>
        <p:spPr>
          <a:xfrm rot="16200000">
            <a:off x="9399634" y="3549433"/>
            <a:ext cx="347080" cy="5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R</a:t>
            </a:r>
          </a:p>
        </p:txBody>
      </p:sp>
      <p:sp>
        <p:nvSpPr>
          <p:cNvPr id="616" name="R"/>
          <p:cNvSpPr txBox="1"/>
          <p:nvPr/>
        </p:nvSpPr>
        <p:spPr>
          <a:xfrm rot="16200000">
            <a:off x="10547358" y="2063773"/>
            <a:ext cx="347081" cy="5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R</a:t>
            </a:r>
          </a:p>
        </p:txBody>
      </p:sp>
      <p:sp>
        <p:nvSpPr>
          <p:cNvPr id="617" name="R"/>
          <p:cNvSpPr txBox="1"/>
          <p:nvPr/>
        </p:nvSpPr>
        <p:spPr>
          <a:xfrm rot="16200000">
            <a:off x="9921561" y="3549433"/>
            <a:ext cx="347080" cy="5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R</a:t>
            </a:r>
          </a:p>
        </p:txBody>
      </p:sp>
      <p:sp>
        <p:nvSpPr>
          <p:cNvPr id="618" name="R"/>
          <p:cNvSpPr txBox="1"/>
          <p:nvPr/>
        </p:nvSpPr>
        <p:spPr>
          <a:xfrm rot="16200000">
            <a:off x="7678048" y="2063773"/>
            <a:ext cx="347080" cy="5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R</a:t>
            </a:r>
          </a:p>
        </p:txBody>
      </p:sp>
      <p:sp>
        <p:nvSpPr>
          <p:cNvPr id="619" name="R"/>
          <p:cNvSpPr txBox="1"/>
          <p:nvPr/>
        </p:nvSpPr>
        <p:spPr>
          <a:xfrm rot="16200000">
            <a:off x="7104186" y="3549433"/>
            <a:ext cx="347080" cy="5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R</a:t>
            </a:r>
          </a:p>
        </p:txBody>
      </p:sp>
      <p:sp>
        <p:nvSpPr>
          <p:cNvPr id="620" name="R"/>
          <p:cNvSpPr txBox="1"/>
          <p:nvPr/>
        </p:nvSpPr>
        <p:spPr>
          <a:xfrm rot="16200000">
            <a:off x="7678048" y="3549433"/>
            <a:ext cx="347080" cy="5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R</a:t>
            </a:r>
          </a:p>
        </p:txBody>
      </p:sp>
      <p:sp>
        <p:nvSpPr>
          <p:cNvPr id="621" name="R"/>
          <p:cNvSpPr txBox="1"/>
          <p:nvPr/>
        </p:nvSpPr>
        <p:spPr>
          <a:xfrm rot="16200000">
            <a:off x="9956638" y="2045020"/>
            <a:ext cx="347080" cy="5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R</a:t>
            </a:r>
          </a:p>
        </p:txBody>
      </p:sp>
      <p:sp>
        <p:nvSpPr>
          <p:cNvPr id="622" name="R"/>
          <p:cNvSpPr txBox="1"/>
          <p:nvPr/>
        </p:nvSpPr>
        <p:spPr>
          <a:xfrm rot="16200000">
            <a:off x="8231889" y="3549433"/>
            <a:ext cx="347081" cy="5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R</a:t>
            </a:r>
          </a:p>
        </p:txBody>
      </p:sp>
      <p:sp>
        <p:nvSpPr>
          <p:cNvPr id="623" name="R"/>
          <p:cNvSpPr txBox="1"/>
          <p:nvPr/>
        </p:nvSpPr>
        <p:spPr>
          <a:xfrm rot="16200000">
            <a:off x="11017620" y="3549433"/>
            <a:ext cx="347080" cy="5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R</a:t>
            </a:r>
          </a:p>
        </p:txBody>
      </p:sp>
      <p:grpSp>
        <p:nvGrpSpPr>
          <p:cNvPr id="649" name="Group"/>
          <p:cNvGrpSpPr/>
          <p:nvPr/>
        </p:nvGrpSpPr>
        <p:grpSpPr>
          <a:xfrm>
            <a:off x="818876" y="5162850"/>
            <a:ext cx="5253982" cy="3046093"/>
            <a:chOff x="0" y="0"/>
            <a:chExt cx="5253980" cy="3046091"/>
          </a:xfrm>
        </p:grpSpPr>
        <p:sp>
          <p:nvSpPr>
            <p:cNvPr id="624" name="Rounded Rectangle"/>
            <p:cNvSpPr/>
            <p:nvPr/>
          </p:nvSpPr>
          <p:spPr>
            <a:xfrm>
              <a:off x="0" y="0"/>
              <a:ext cx="5253981" cy="3046092"/>
            </a:xfrm>
            <a:prstGeom prst="roundRect">
              <a:avLst>
                <a:gd name="adj" fmla="val 16298"/>
              </a:avLst>
            </a:prstGeom>
            <a:solidFill>
              <a:srgbClr val="754E91"/>
            </a:solid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625" name="Rectangle"/>
            <p:cNvSpPr/>
            <p:nvPr/>
          </p:nvSpPr>
          <p:spPr>
            <a:xfrm>
              <a:off x="1540876" y="52624"/>
              <a:ext cx="517989" cy="1393532"/>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626" name="Rectangle"/>
            <p:cNvSpPr/>
            <p:nvPr/>
          </p:nvSpPr>
          <p:spPr>
            <a:xfrm>
              <a:off x="2666497" y="52624"/>
              <a:ext cx="517989" cy="1393532"/>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627" name="Rectangle"/>
            <p:cNvSpPr/>
            <p:nvPr/>
          </p:nvSpPr>
          <p:spPr>
            <a:xfrm>
              <a:off x="3796369" y="52624"/>
              <a:ext cx="517989" cy="1393532"/>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628" name="Rectangle"/>
            <p:cNvSpPr/>
            <p:nvPr/>
          </p:nvSpPr>
          <p:spPr>
            <a:xfrm>
              <a:off x="417225" y="52624"/>
              <a:ext cx="517989" cy="1393532"/>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629" name="Rectangle"/>
            <p:cNvSpPr/>
            <p:nvPr/>
          </p:nvSpPr>
          <p:spPr>
            <a:xfrm>
              <a:off x="985742" y="1559899"/>
              <a:ext cx="517989" cy="1393531"/>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630" name="Rectangle"/>
            <p:cNvSpPr/>
            <p:nvPr/>
          </p:nvSpPr>
          <p:spPr>
            <a:xfrm>
              <a:off x="2137531" y="1559899"/>
              <a:ext cx="489457" cy="1393531"/>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631" name="Rectangle"/>
            <p:cNvSpPr/>
            <p:nvPr/>
          </p:nvSpPr>
          <p:spPr>
            <a:xfrm>
              <a:off x="3241285" y="1559899"/>
              <a:ext cx="517989" cy="1393531"/>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632" name="Rectangle"/>
            <p:cNvSpPr/>
            <p:nvPr/>
          </p:nvSpPr>
          <p:spPr>
            <a:xfrm>
              <a:off x="4345427" y="1559899"/>
              <a:ext cx="517989" cy="1393531"/>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633" name="Rectangle"/>
            <p:cNvSpPr/>
            <p:nvPr/>
          </p:nvSpPr>
          <p:spPr>
            <a:xfrm>
              <a:off x="192608" y="1520490"/>
              <a:ext cx="159821" cy="1393531"/>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634" name="Rectangle"/>
            <p:cNvSpPr/>
            <p:nvPr/>
          </p:nvSpPr>
          <p:spPr>
            <a:xfrm>
              <a:off x="4883119" y="131443"/>
              <a:ext cx="159822" cy="1393531"/>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635" name="Line"/>
            <p:cNvSpPr/>
            <p:nvPr/>
          </p:nvSpPr>
          <p:spPr>
            <a:xfrm flipV="1">
              <a:off x="3776665" y="37445"/>
              <a:ext cx="1" cy="2971202"/>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636" name="Line"/>
            <p:cNvSpPr/>
            <p:nvPr/>
          </p:nvSpPr>
          <p:spPr>
            <a:xfrm flipV="1">
              <a:off x="4329434" y="37445"/>
              <a:ext cx="1" cy="2971202"/>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637" name="Line"/>
            <p:cNvSpPr/>
            <p:nvPr/>
          </p:nvSpPr>
          <p:spPr>
            <a:xfrm flipV="1">
              <a:off x="3223896" y="37445"/>
              <a:ext cx="1" cy="2971202"/>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638" name="Line"/>
            <p:cNvSpPr/>
            <p:nvPr/>
          </p:nvSpPr>
          <p:spPr>
            <a:xfrm flipV="1">
              <a:off x="2666397" y="37445"/>
              <a:ext cx="1" cy="2971202"/>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639" name="Line"/>
            <p:cNvSpPr/>
            <p:nvPr/>
          </p:nvSpPr>
          <p:spPr>
            <a:xfrm flipV="1">
              <a:off x="2098123" y="37445"/>
              <a:ext cx="1" cy="2971202"/>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640" name="Line"/>
            <p:cNvSpPr/>
            <p:nvPr/>
          </p:nvSpPr>
          <p:spPr>
            <a:xfrm flipV="1">
              <a:off x="1529360" y="37445"/>
              <a:ext cx="1" cy="2971202"/>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641" name="Line"/>
            <p:cNvSpPr/>
            <p:nvPr/>
          </p:nvSpPr>
          <p:spPr>
            <a:xfrm flipV="1">
              <a:off x="960600" y="37445"/>
              <a:ext cx="1" cy="2971202"/>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642" name="Oval"/>
            <p:cNvSpPr/>
            <p:nvPr/>
          </p:nvSpPr>
          <p:spPr>
            <a:xfrm>
              <a:off x="73315" y="2416730"/>
              <a:ext cx="278626" cy="494853"/>
            </a:xfrm>
            <a:prstGeom prst="ellipse">
              <a:avLst/>
            </a:prstGeom>
            <a:solidFill>
              <a:schemeClr val="accent6">
                <a:satOff val="-10694"/>
                <a:lumOff val="28627"/>
              </a:schemeClr>
            </a:solidFill>
            <a:ln w="12700" cap="flat">
              <a:noFill/>
              <a:miter lim="400000"/>
            </a:ln>
            <a:effectLst/>
          </p:spPr>
          <p:txBody>
            <a:bodyPr wrap="square" lIns="50800" tIns="50800" rIns="50800" bIns="50800" numCol="1" anchor="ctr">
              <a:noAutofit/>
            </a:bodyPr>
            <a:lstStyle/>
            <a:p>
              <a:pPr/>
            </a:p>
          </p:txBody>
        </p:sp>
        <p:sp>
          <p:nvSpPr>
            <p:cNvPr id="643" name="Line"/>
            <p:cNvSpPr/>
            <p:nvPr/>
          </p:nvSpPr>
          <p:spPr>
            <a:xfrm flipV="1">
              <a:off x="391837" y="37445"/>
              <a:ext cx="1" cy="2971202"/>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644" name="Rectangle"/>
            <p:cNvSpPr/>
            <p:nvPr/>
          </p:nvSpPr>
          <p:spPr>
            <a:xfrm>
              <a:off x="5034541" y="381727"/>
              <a:ext cx="159821" cy="1092286"/>
            </a:xfrm>
            <a:prstGeom prst="rect">
              <a:avLst/>
            </a:prstGeom>
            <a:solidFill>
              <a:schemeClr val="accent6">
                <a:satOff val="-10694"/>
                <a:lumOff val="28627"/>
              </a:schemeClr>
            </a:solidFill>
            <a:ln w="12700" cap="flat">
              <a:noFill/>
              <a:miter lim="400000"/>
            </a:ln>
            <a:effectLst/>
          </p:spPr>
          <p:txBody>
            <a:bodyPr wrap="square" lIns="50800" tIns="50800" rIns="50800" bIns="50800" numCol="1" anchor="ctr">
              <a:noAutofit/>
            </a:bodyPr>
            <a:lstStyle/>
            <a:p>
              <a:pPr/>
            </a:p>
          </p:txBody>
        </p:sp>
        <p:sp>
          <p:nvSpPr>
            <p:cNvPr id="645" name="Line"/>
            <p:cNvSpPr/>
            <p:nvPr/>
          </p:nvSpPr>
          <p:spPr>
            <a:xfrm flipV="1">
              <a:off x="4879024" y="37445"/>
              <a:ext cx="1" cy="2971202"/>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646" name="Rectangle"/>
            <p:cNvSpPr/>
            <p:nvPr/>
          </p:nvSpPr>
          <p:spPr>
            <a:xfrm>
              <a:off x="59532" y="1553398"/>
              <a:ext cx="159821" cy="1092285"/>
            </a:xfrm>
            <a:prstGeom prst="rect">
              <a:avLst/>
            </a:prstGeom>
            <a:solidFill>
              <a:schemeClr val="accent6">
                <a:satOff val="-10694"/>
                <a:lumOff val="28627"/>
              </a:schemeClr>
            </a:solidFill>
            <a:ln w="12700" cap="flat">
              <a:noFill/>
              <a:miter lim="400000"/>
            </a:ln>
            <a:effectLst/>
          </p:spPr>
          <p:txBody>
            <a:bodyPr wrap="square" lIns="50800" tIns="50800" rIns="50800" bIns="50800" numCol="1" anchor="ctr">
              <a:noAutofit/>
            </a:bodyPr>
            <a:lstStyle/>
            <a:p>
              <a:pPr/>
            </a:p>
          </p:txBody>
        </p:sp>
        <p:sp>
          <p:nvSpPr>
            <p:cNvPr id="647" name="Line"/>
            <p:cNvSpPr/>
            <p:nvPr/>
          </p:nvSpPr>
          <p:spPr>
            <a:xfrm flipH="1" flipV="1">
              <a:off x="14807" y="1528016"/>
              <a:ext cx="5224363" cy="1"/>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648" name="Oval"/>
            <p:cNvSpPr/>
            <p:nvPr/>
          </p:nvSpPr>
          <p:spPr>
            <a:xfrm>
              <a:off x="4918432" y="144451"/>
              <a:ext cx="278627" cy="494852"/>
            </a:xfrm>
            <a:prstGeom prst="ellipse">
              <a:avLst/>
            </a:prstGeom>
            <a:solidFill>
              <a:schemeClr val="accent6">
                <a:satOff val="-10694"/>
                <a:lumOff val="28627"/>
              </a:schemeClr>
            </a:solidFill>
            <a:ln w="12700" cap="flat">
              <a:noFill/>
              <a:miter lim="400000"/>
            </a:ln>
            <a:effectLst/>
          </p:spPr>
          <p:txBody>
            <a:bodyPr wrap="square" lIns="50800" tIns="50800" rIns="50800" bIns="50800" numCol="1" anchor="ctr">
              <a:noAutofit/>
            </a:bodyPr>
            <a:lstStyle/>
            <a:p>
              <a:pPr/>
            </a:p>
          </p:txBody>
        </p:sp>
      </p:grpSp>
      <p:sp>
        <p:nvSpPr>
          <p:cNvPr id="650" name="R"/>
          <p:cNvSpPr txBox="1"/>
          <p:nvPr/>
        </p:nvSpPr>
        <p:spPr>
          <a:xfrm rot="16200000">
            <a:off x="1300013" y="5674245"/>
            <a:ext cx="347080" cy="5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R</a:t>
            </a:r>
          </a:p>
        </p:txBody>
      </p:sp>
      <p:sp>
        <p:nvSpPr>
          <p:cNvPr id="651" name="R"/>
          <p:cNvSpPr txBox="1"/>
          <p:nvPr/>
        </p:nvSpPr>
        <p:spPr>
          <a:xfrm rot="16200000">
            <a:off x="2981558" y="7159905"/>
            <a:ext cx="347080" cy="5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R</a:t>
            </a:r>
          </a:p>
        </p:txBody>
      </p:sp>
      <p:sp>
        <p:nvSpPr>
          <p:cNvPr id="652" name="R"/>
          <p:cNvSpPr txBox="1"/>
          <p:nvPr/>
        </p:nvSpPr>
        <p:spPr>
          <a:xfrm rot="16200000">
            <a:off x="5213447" y="5674245"/>
            <a:ext cx="347080" cy="5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R</a:t>
            </a:r>
          </a:p>
        </p:txBody>
      </p:sp>
      <p:sp>
        <p:nvSpPr>
          <p:cNvPr id="653" name="R"/>
          <p:cNvSpPr txBox="1"/>
          <p:nvPr/>
        </p:nvSpPr>
        <p:spPr>
          <a:xfrm rot="16200000">
            <a:off x="4674962" y="7159905"/>
            <a:ext cx="347080" cy="5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R</a:t>
            </a:r>
          </a:p>
        </p:txBody>
      </p:sp>
      <p:sp>
        <p:nvSpPr>
          <p:cNvPr id="654" name="R"/>
          <p:cNvSpPr txBox="1"/>
          <p:nvPr/>
        </p:nvSpPr>
        <p:spPr>
          <a:xfrm rot="16200000">
            <a:off x="3595461" y="5674245"/>
            <a:ext cx="347080" cy="5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R</a:t>
            </a:r>
          </a:p>
        </p:txBody>
      </p:sp>
      <p:sp>
        <p:nvSpPr>
          <p:cNvPr id="655" name="R"/>
          <p:cNvSpPr txBox="1"/>
          <p:nvPr/>
        </p:nvSpPr>
        <p:spPr>
          <a:xfrm rot="16200000">
            <a:off x="3013170" y="5674245"/>
            <a:ext cx="347080" cy="5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R</a:t>
            </a:r>
          </a:p>
        </p:txBody>
      </p:sp>
      <p:sp>
        <p:nvSpPr>
          <p:cNvPr id="656" name="R"/>
          <p:cNvSpPr txBox="1"/>
          <p:nvPr/>
        </p:nvSpPr>
        <p:spPr>
          <a:xfrm rot="16200000">
            <a:off x="2447737" y="5655491"/>
            <a:ext cx="347080" cy="5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R</a:t>
            </a:r>
          </a:p>
        </p:txBody>
      </p:sp>
      <p:sp>
        <p:nvSpPr>
          <p:cNvPr id="657" name="R"/>
          <p:cNvSpPr txBox="1"/>
          <p:nvPr/>
        </p:nvSpPr>
        <p:spPr>
          <a:xfrm rot="16200000">
            <a:off x="3595461" y="7159905"/>
            <a:ext cx="347080" cy="5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R</a:t>
            </a:r>
          </a:p>
        </p:txBody>
      </p:sp>
      <p:sp>
        <p:nvSpPr>
          <p:cNvPr id="658" name="R"/>
          <p:cNvSpPr txBox="1"/>
          <p:nvPr/>
        </p:nvSpPr>
        <p:spPr>
          <a:xfrm rot="16200000">
            <a:off x="4743185" y="5674245"/>
            <a:ext cx="347080" cy="5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R</a:t>
            </a:r>
          </a:p>
        </p:txBody>
      </p:sp>
      <p:sp>
        <p:nvSpPr>
          <p:cNvPr id="659" name="R"/>
          <p:cNvSpPr txBox="1"/>
          <p:nvPr/>
        </p:nvSpPr>
        <p:spPr>
          <a:xfrm rot="16200000">
            <a:off x="4117388" y="7159905"/>
            <a:ext cx="347080" cy="5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R</a:t>
            </a:r>
          </a:p>
        </p:txBody>
      </p:sp>
      <p:sp>
        <p:nvSpPr>
          <p:cNvPr id="660" name="R"/>
          <p:cNvSpPr txBox="1"/>
          <p:nvPr/>
        </p:nvSpPr>
        <p:spPr>
          <a:xfrm rot="16200000">
            <a:off x="1873875" y="5674245"/>
            <a:ext cx="347080" cy="5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R</a:t>
            </a:r>
          </a:p>
        </p:txBody>
      </p:sp>
      <p:sp>
        <p:nvSpPr>
          <p:cNvPr id="661" name="R"/>
          <p:cNvSpPr txBox="1"/>
          <p:nvPr/>
        </p:nvSpPr>
        <p:spPr>
          <a:xfrm rot="16200000">
            <a:off x="1300013" y="7159905"/>
            <a:ext cx="347080" cy="5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R</a:t>
            </a:r>
          </a:p>
        </p:txBody>
      </p:sp>
      <p:sp>
        <p:nvSpPr>
          <p:cNvPr id="662" name="R"/>
          <p:cNvSpPr txBox="1"/>
          <p:nvPr/>
        </p:nvSpPr>
        <p:spPr>
          <a:xfrm rot="16200000">
            <a:off x="1873875" y="7159905"/>
            <a:ext cx="347080" cy="5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R</a:t>
            </a:r>
          </a:p>
        </p:txBody>
      </p:sp>
      <p:sp>
        <p:nvSpPr>
          <p:cNvPr id="663" name="R"/>
          <p:cNvSpPr txBox="1"/>
          <p:nvPr/>
        </p:nvSpPr>
        <p:spPr>
          <a:xfrm rot="16200000">
            <a:off x="4152465" y="5655491"/>
            <a:ext cx="347080" cy="5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R</a:t>
            </a:r>
          </a:p>
        </p:txBody>
      </p:sp>
      <p:sp>
        <p:nvSpPr>
          <p:cNvPr id="664" name="R"/>
          <p:cNvSpPr txBox="1"/>
          <p:nvPr/>
        </p:nvSpPr>
        <p:spPr>
          <a:xfrm rot="16200000">
            <a:off x="2427716" y="7159905"/>
            <a:ext cx="347081" cy="5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R</a:t>
            </a:r>
          </a:p>
        </p:txBody>
      </p:sp>
      <p:sp>
        <p:nvSpPr>
          <p:cNvPr id="665" name="R"/>
          <p:cNvSpPr txBox="1"/>
          <p:nvPr/>
        </p:nvSpPr>
        <p:spPr>
          <a:xfrm rot="16200000">
            <a:off x="5213447" y="7159905"/>
            <a:ext cx="347080" cy="5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R</a:t>
            </a:r>
          </a:p>
        </p:txBody>
      </p:sp>
      <p:grpSp>
        <p:nvGrpSpPr>
          <p:cNvPr id="691" name="Group"/>
          <p:cNvGrpSpPr/>
          <p:nvPr/>
        </p:nvGrpSpPr>
        <p:grpSpPr>
          <a:xfrm>
            <a:off x="6623050" y="5162850"/>
            <a:ext cx="5253981" cy="3046093"/>
            <a:chOff x="0" y="0"/>
            <a:chExt cx="5253980" cy="3046091"/>
          </a:xfrm>
        </p:grpSpPr>
        <p:sp>
          <p:nvSpPr>
            <p:cNvPr id="666" name="Rounded Rectangle"/>
            <p:cNvSpPr/>
            <p:nvPr/>
          </p:nvSpPr>
          <p:spPr>
            <a:xfrm>
              <a:off x="0" y="0"/>
              <a:ext cx="5253981" cy="3046092"/>
            </a:xfrm>
            <a:prstGeom prst="roundRect">
              <a:avLst>
                <a:gd name="adj" fmla="val 16298"/>
              </a:avLst>
            </a:prstGeom>
            <a:solidFill>
              <a:srgbClr val="754E91"/>
            </a:solid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667" name="Rectangle"/>
            <p:cNvSpPr/>
            <p:nvPr/>
          </p:nvSpPr>
          <p:spPr>
            <a:xfrm>
              <a:off x="1540876" y="52624"/>
              <a:ext cx="517989" cy="1393532"/>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668" name="Rectangle"/>
            <p:cNvSpPr/>
            <p:nvPr/>
          </p:nvSpPr>
          <p:spPr>
            <a:xfrm>
              <a:off x="2666497" y="52624"/>
              <a:ext cx="517989" cy="1393532"/>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669" name="Rectangle"/>
            <p:cNvSpPr/>
            <p:nvPr/>
          </p:nvSpPr>
          <p:spPr>
            <a:xfrm>
              <a:off x="3796369" y="52624"/>
              <a:ext cx="517989" cy="1393532"/>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670" name="Rectangle"/>
            <p:cNvSpPr/>
            <p:nvPr/>
          </p:nvSpPr>
          <p:spPr>
            <a:xfrm>
              <a:off x="417225" y="52624"/>
              <a:ext cx="517989" cy="1393532"/>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671" name="Rectangle"/>
            <p:cNvSpPr/>
            <p:nvPr/>
          </p:nvSpPr>
          <p:spPr>
            <a:xfrm>
              <a:off x="985742" y="1559899"/>
              <a:ext cx="517989" cy="1393531"/>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672" name="Rectangle"/>
            <p:cNvSpPr/>
            <p:nvPr/>
          </p:nvSpPr>
          <p:spPr>
            <a:xfrm>
              <a:off x="2137531" y="1559899"/>
              <a:ext cx="489457" cy="1393531"/>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673" name="Rectangle"/>
            <p:cNvSpPr/>
            <p:nvPr/>
          </p:nvSpPr>
          <p:spPr>
            <a:xfrm>
              <a:off x="3241285" y="1559899"/>
              <a:ext cx="517989" cy="1393531"/>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674" name="Rectangle"/>
            <p:cNvSpPr/>
            <p:nvPr/>
          </p:nvSpPr>
          <p:spPr>
            <a:xfrm>
              <a:off x="4345427" y="1559899"/>
              <a:ext cx="517989" cy="1393531"/>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675" name="Rectangle"/>
            <p:cNvSpPr/>
            <p:nvPr/>
          </p:nvSpPr>
          <p:spPr>
            <a:xfrm>
              <a:off x="192608" y="1520490"/>
              <a:ext cx="159821" cy="1393531"/>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676" name="Rectangle"/>
            <p:cNvSpPr/>
            <p:nvPr/>
          </p:nvSpPr>
          <p:spPr>
            <a:xfrm>
              <a:off x="4883119" y="131443"/>
              <a:ext cx="159822" cy="1393531"/>
            </a:xfrm>
            <a:prstGeom prst="rect">
              <a:avLst/>
            </a:prstGeom>
            <a:solidFill>
              <a:schemeClr val="accent6">
                <a:satOff val="-10694"/>
                <a:lumOff val="28627"/>
              </a:schemeClr>
            </a:solid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677" name="Line"/>
            <p:cNvSpPr/>
            <p:nvPr/>
          </p:nvSpPr>
          <p:spPr>
            <a:xfrm flipV="1">
              <a:off x="3776665" y="37445"/>
              <a:ext cx="1" cy="2971202"/>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678" name="Line"/>
            <p:cNvSpPr/>
            <p:nvPr/>
          </p:nvSpPr>
          <p:spPr>
            <a:xfrm flipV="1">
              <a:off x="4329434" y="37445"/>
              <a:ext cx="1" cy="2971202"/>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679" name="Line"/>
            <p:cNvSpPr/>
            <p:nvPr/>
          </p:nvSpPr>
          <p:spPr>
            <a:xfrm flipV="1">
              <a:off x="3223896" y="37445"/>
              <a:ext cx="1" cy="2971202"/>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680" name="Line"/>
            <p:cNvSpPr/>
            <p:nvPr/>
          </p:nvSpPr>
          <p:spPr>
            <a:xfrm flipV="1">
              <a:off x="2666397" y="37445"/>
              <a:ext cx="1" cy="2971202"/>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681" name="Line"/>
            <p:cNvSpPr/>
            <p:nvPr/>
          </p:nvSpPr>
          <p:spPr>
            <a:xfrm flipV="1">
              <a:off x="2098123" y="37445"/>
              <a:ext cx="1" cy="2971202"/>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682" name="Line"/>
            <p:cNvSpPr/>
            <p:nvPr/>
          </p:nvSpPr>
          <p:spPr>
            <a:xfrm flipV="1">
              <a:off x="1529360" y="37445"/>
              <a:ext cx="1" cy="2971202"/>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683" name="Line"/>
            <p:cNvSpPr/>
            <p:nvPr/>
          </p:nvSpPr>
          <p:spPr>
            <a:xfrm flipV="1">
              <a:off x="960600" y="37445"/>
              <a:ext cx="1" cy="2971202"/>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684" name="Oval"/>
            <p:cNvSpPr/>
            <p:nvPr/>
          </p:nvSpPr>
          <p:spPr>
            <a:xfrm>
              <a:off x="73315" y="2416730"/>
              <a:ext cx="278626" cy="494853"/>
            </a:xfrm>
            <a:prstGeom prst="ellipse">
              <a:avLst/>
            </a:prstGeom>
            <a:solidFill>
              <a:schemeClr val="accent6">
                <a:satOff val="-10694"/>
                <a:lumOff val="28627"/>
              </a:schemeClr>
            </a:solidFill>
            <a:ln w="12700" cap="flat">
              <a:noFill/>
              <a:miter lim="400000"/>
            </a:ln>
            <a:effectLst/>
          </p:spPr>
          <p:txBody>
            <a:bodyPr wrap="square" lIns="50800" tIns="50800" rIns="50800" bIns="50800" numCol="1" anchor="ctr">
              <a:noAutofit/>
            </a:bodyPr>
            <a:lstStyle/>
            <a:p>
              <a:pPr/>
            </a:p>
          </p:txBody>
        </p:sp>
        <p:sp>
          <p:nvSpPr>
            <p:cNvPr id="685" name="Line"/>
            <p:cNvSpPr/>
            <p:nvPr/>
          </p:nvSpPr>
          <p:spPr>
            <a:xfrm flipV="1">
              <a:off x="391837" y="37445"/>
              <a:ext cx="1" cy="2971202"/>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686" name="Rectangle"/>
            <p:cNvSpPr/>
            <p:nvPr/>
          </p:nvSpPr>
          <p:spPr>
            <a:xfrm>
              <a:off x="5034541" y="381727"/>
              <a:ext cx="159821" cy="1092286"/>
            </a:xfrm>
            <a:prstGeom prst="rect">
              <a:avLst/>
            </a:prstGeom>
            <a:solidFill>
              <a:schemeClr val="accent6">
                <a:satOff val="-10694"/>
                <a:lumOff val="28627"/>
              </a:schemeClr>
            </a:solidFill>
            <a:ln w="12700" cap="flat">
              <a:noFill/>
              <a:miter lim="400000"/>
            </a:ln>
            <a:effectLst/>
          </p:spPr>
          <p:txBody>
            <a:bodyPr wrap="square" lIns="50800" tIns="50800" rIns="50800" bIns="50800" numCol="1" anchor="ctr">
              <a:noAutofit/>
            </a:bodyPr>
            <a:lstStyle/>
            <a:p>
              <a:pPr/>
            </a:p>
          </p:txBody>
        </p:sp>
        <p:sp>
          <p:nvSpPr>
            <p:cNvPr id="687" name="Line"/>
            <p:cNvSpPr/>
            <p:nvPr/>
          </p:nvSpPr>
          <p:spPr>
            <a:xfrm flipV="1">
              <a:off x="4879024" y="37445"/>
              <a:ext cx="1" cy="2971202"/>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688" name="Rectangle"/>
            <p:cNvSpPr/>
            <p:nvPr/>
          </p:nvSpPr>
          <p:spPr>
            <a:xfrm>
              <a:off x="59532" y="1553398"/>
              <a:ext cx="159821" cy="1092285"/>
            </a:xfrm>
            <a:prstGeom prst="rect">
              <a:avLst/>
            </a:prstGeom>
            <a:solidFill>
              <a:schemeClr val="accent6">
                <a:satOff val="-10694"/>
                <a:lumOff val="28627"/>
              </a:schemeClr>
            </a:solidFill>
            <a:ln w="12700" cap="flat">
              <a:noFill/>
              <a:miter lim="400000"/>
            </a:ln>
            <a:effectLst/>
          </p:spPr>
          <p:txBody>
            <a:bodyPr wrap="square" lIns="50800" tIns="50800" rIns="50800" bIns="50800" numCol="1" anchor="ctr">
              <a:noAutofit/>
            </a:bodyPr>
            <a:lstStyle/>
            <a:p>
              <a:pPr/>
            </a:p>
          </p:txBody>
        </p:sp>
        <p:sp>
          <p:nvSpPr>
            <p:cNvPr id="689" name="Line"/>
            <p:cNvSpPr/>
            <p:nvPr/>
          </p:nvSpPr>
          <p:spPr>
            <a:xfrm flipH="1" flipV="1">
              <a:off x="14807" y="1528016"/>
              <a:ext cx="5224363" cy="1"/>
            </a:xfrm>
            <a:prstGeom prst="line">
              <a:avLst/>
            </a:prstGeom>
            <a:noFill/>
            <a:ln w="254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690" name="Oval"/>
            <p:cNvSpPr/>
            <p:nvPr/>
          </p:nvSpPr>
          <p:spPr>
            <a:xfrm>
              <a:off x="4918432" y="144451"/>
              <a:ext cx="278627" cy="494852"/>
            </a:xfrm>
            <a:prstGeom prst="ellipse">
              <a:avLst/>
            </a:prstGeom>
            <a:solidFill>
              <a:schemeClr val="accent6">
                <a:satOff val="-10694"/>
                <a:lumOff val="28627"/>
              </a:schemeClr>
            </a:solidFill>
            <a:ln w="12700" cap="flat">
              <a:noFill/>
              <a:miter lim="400000"/>
            </a:ln>
            <a:effectLst/>
          </p:spPr>
          <p:txBody>
            <a:bodyPr wrap="square" lIns="50800" tIns="50800" rIns="50800" bIns="50800" numCol="1" anchor="ctr">
              <a:noAutofit/>
            </a:bodyPr>
            <a:lstStyle/>
            <a:p>
              <a:pPr/>
            </a:p>
          </p:txBody>
        </p:sp>
      </p:grpSp>
      <p:sp>
        <p:nvSpPr>
          <p:cNvPr id="692" name="R"/>
          <p:cNvSpPr txBox="1"/>
          <p:nvPr/>
        </p:nvSpPr>
        <p:spPr>
          <a:xfrm rot="16200000">
            <a:off x="7104186" y="5674245"/>
            <a:ext cx="347080" cy="5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R</a:t>
            </a:r>
          </a:p>
        </p:txBody>
      </p:sp>
      <p:sp>
        <p:nvSpPr>
          <p:cNvPr id="693" name="R"/>
          <p:cNvSpPr txBox="1"/>
          <p:nvPr/>
        </p:nvSpPr>
        <p:spPr>
          <a:xfrm rot="16200000">
            <a:off x="8785731" y="7159905"/>
            <a:ext cx="347080" cy="5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R</a:t>
            </a:r>
          </a:p>
        </p:txBody>
      </p:sp>
      <p:sp>
        <p:nvSpPr>
          <p:cNvPr id="694" name="R"/>
          <p:cNvSpPr txBox="1"/>
          <p:nvPr/>
        </p:nvSpPr>
        <p:spPr>
          <a:xfrm rot="16200000">
            <a:off x="11017620" y="5674245"/>
            <a:ext cx="347080" cy="5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R</a:t>
            </a:r>
          </a:p>
        </p:txBody>
      </p:sp>
      <p:sp>
        <p:nvSpPr>
          <p:cNvPr id="695" name="R"/>
          <p:cNvSpPr txBox="1"/>
          <p:nvPr/>
        </p:nvSpPr>
        <p:spPr>
          <a:xfrm rot="16200000">
            <a:off x="10479135" y="7159905"/>
            <a:ext cx="347080" cy="5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R</a:t>
            </a:r>
          </a:p>
        </p:txBody>
      </p:sp>
      <p:sp>
        <p:nvSpPr>
          <p:cNvPr id="696" name="R"/>
          <p:cNvSpPr txBox="1"/>
          <p:nvPr/>
        </p:nvSpPr>
        <p:spPr>
          <a:xfrm rot="16200000">
            <a:off x="9399634" y="5674245"/>
            <a:ext cx="347080" cy="5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R</a:t>
            </a:r>
          </a:p>
        </p:txBody>
      </p:sp>
      <p:sp>
        <p:nvSpPr>
          <p:cNvPr id="697" name="R"/>
          <p:cNvSpPr txBox="1"/>
          <p:nvPr/>
        </p:nvSpPr>
        <p:spPr>
          <a:xfrm rot="16200000">
            <a:off x="8817343" y="5674245"/>
            <a:ext cx="347080" cy="5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R</a:t>
            </a:r>
          </a:p>
        </p:txBody>
      </p:sp>
      <p:sp>
        <p:nvSpPr>
          <p:cNvPr id="698" name="R"/>
          <p:cNvSpPr txBox="1"/>
          <p:nvPr/>
        </p:nvSpPr>
        <p:spPr>
          <a:xfrm rot="16200000">
            <a:off x="8251910" y="5655491"/>
            <a:ext cx="347080" cy="5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R</a:t>
            </a:r>
          </a:p>
        </p:txBody>
      </p:sp>
      <p:sp>
        <p:nvSpPr>
          <p:cNvPr id="699" name="R"/>
          <p:cNvSpPr txBox="1"/>
          <p:nvPr/>
        </p:nvSpPr>
        <p:spPr>
          <a:xfrm rot="16200000">
            <a:off x="9399634" y="7159905"/>
            <a:ext cx="347080" cy="5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R</a:t>
            </a:r>
          </a:p>
        </p:txBody>
      </p:sp>
      <p:sp>
        <p:nvSpPr>
          <p:cNvPr id="700" name="R"/>
          <p:cNvSpPr txBox="1"/>
          <p:nvPr/>
        </p:nvSpPr>
        <p:spPr>
          <a:xfrm rot="16200000">
            <a:off x="10547358" y="5674245"/>
            <a:ext cx="347081" cy="5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R</a:t>
            </a:r>
          </a:p>
        </p:txBody>
      </p:sp>
      <p:sp>
        <p:nvSpPr>
          <p:cNvPr id="701" name="R"/>
          <p:cNvSpPr txBox="1"/>
          <p:nvPr/>
        </p:nvSpPr>
        <p:spPr>
          <a:xfrm rot="16200000">
            <a:off x="9921561" y="7159905"/>
            <a:ext cx="347080" cy="5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R</a:t>
            </a:r>
          </a:p>
        </p:txBody>
      </p:sp>
      <p:sp>
        <p:nvSpPr>
          <p:cNvPr id="702" name="R"/>
          <p:cNvSpPr txBox="1"/>
          <p:nvPr/>
        </p:nvSpPr>
        <p:spPr>
          <a:xfrm rot="16200000">
            <a:off x="7678048" y="5674245"/>
            <a:ext cx="347080" cy="5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R</a:t>
            </a:r>
          </a:p>
        </p:txBody>
      </p:sp>
      <p:sp>
        <p:nvSpPr>
          <p:cNvPr id="703" name="R"/>
          <p:cNvSpPr txBox="1"/>
          <p:nvPr/>
        </p:nvSpPr>
        <p:spPr>
          <a:xfrm rot="16200000">
            <a:off x="7104186" y="7159905"/>
            <a:ext cx="347080" cy="5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R</a:t>
            </a:r>
          </a:p>
        </p:txBody>
      </p:sp>
      <p:sp>
        <p:nvSpPr>
          <p:cNvPr id="704" name="R"/>
          <p:cNvSpPr txBox="1"/>
          <p:nvPr/>
        </p:nvSpPr>
        <p:spPr>
          <a:xfrm rot="16200000">
            <a:off x="7678048" y="7159905"/>
            <a:ext cx="347080" cy="5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R</a:t>
            </a:r>
          </a:p>
        </p:txBody>
      </p:sp>
      <p:sp>
        <p:nvSpPr>
          <p:cNvPr id="705" name="R"/>
          <p:cNvSpPr txBox="1"/>
          <p:nvPr/>
        </p:nvSpPr>
        <p:spPr>
          <a:xfrm rot="16200000">
            <a:off x="9956638" y="5655491"/>
            <a:ext cx="347080" cy="5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R</a:t>
            </a:r>
          </a:p>
        </p:txBody>
      </p:sp>
      <p:sp>
        <p:nvSpPr>
          <p:cNvPr id="706" name="R"/>
          <p:cNvSpPr txBox="1"/>
          <p:nvPr/>
        </p:nvSpPr>
        <p:spPr>
          <a:xfrm rot="16200000">
            <a:off x="8231889" y="7159905"/>
            <a:ext cx="347081" cy="5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R</a:t>
            </a:r>
          </a:p>
        </p:txBody>
      </p:sp>
      <p:sp>
        <p:nvSpPr>
          <p:cNvPr id="707" name="R"/>
          <p:cNvSpPr txBox="1"/>
          <p:nvPr/>
        </p:nvSpPr>
        <p:spPr>
          <a:xfrm rot="16200000">
            <a:off x="11017620" y="7159905"/>
            <a:ext cx="347080" cy="53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R</a:t>
            </a:r>
          </a:p>
        </p:txBody>
      </p:sp>
      <p:sp>
        <p:nvSpPr>
          <p:cNvPr id="708" name="Rectangle"/>
          <p:cNvSpPr/>
          <p:nvPr/>
        </p:nvSpPr>
        <p:spPr>
          <a:xfrm>
            <a:off x="1013998" y="1850789"/>
            <a:ext cx="10634405" cy="6052022"/>
          </a:xfrm>
          <a:prstGeom prst="rect">
            <a:avLst/>
          </a:prstGeom>
          <a:ln w="127000">
            <a:solidFill>
              <a:srgbClr val="E0D82B"/>
            </a:solidFill>
          </a:ln>
          <a:effectLst>
            <a:outerShdw sx="100000" sy="100000" kx="0" ky="0" algn="b" rotWithShape="0" blurRad="50800" dist="65754" dir="5400000">
              <a:srgbClr val="000000">
                <a:alpha val="44116"/>
              </a:srgbClr>
            </a:outerShdw>
          </a:effectLst>
        </p:spPr>
        <p:txBody>
          <a:bodyPr lIns="50800" tIns="50800" rIns="50800" bIns="50800" anchor="ctr"/>
          <a:lstStyle/>
          <a:p>
            <a:pPr>
              <a:defRPr>
                <a:solidFill>
                  <a:srgbClr val="FFFFFF"/>
                </a:solidFill>
              </a:defRPr>
            </a:pPr>
          </a:p>
        </p:txBody>
      </p:sp>
      <p:sp>
        <p:nvSpPr>
          <p:cNvPr id="709" name="Double Arrow"/>
          <p:cNvSpPr/>
          <p:nvPr/>
        </p:nvSpPr>
        <p:spPr>
          <a:xfrm>
            <a:off x="5362082" y="2440425"/>
            <a:ext cx="1971743" cy="1270001"/>
          </a:xfrm>
          <a:prstGeom prst="leftRightArrow">
            <a:avLst>
              <a:gd name="adj1" fmla="val 32000"/>
              <a:gd name="adj2" fmla="val 44000"/>
            </a:avLst>
          </a:prstGeom>
          <a:solidFill>
            <a:srgbClr val="FFFFFF"/>
          </a:solidFill>
          <a:ln w="25400">
            <a:solidFill>
              <a:schemeClr val="accent1"/>
            </a:solidFill>
          </a:ln>
          <a:effectLst>
            <a:outerShdw sx="100000" sy="100000" kx="0" ky="0" algn="b" rotWithShape="0" blurRad="38100" dist="25400" dir="5400000">
              <a:srgbClr val="000000">
                <a:alpha val="50000"/>
              </a:srgbClr>
            </a:outerShdw>
          </a:effectLst>
        </p:spPr>
        <p:txBody>
          <a:bodyPr lIns="50800" tIns="50800" rIns="50800" bIns="50800" anchor="ctr"/>
          <a:lstStyle/>
          <a:p>
            <a:pPr/>
          </a:p>
        </p:txBody>
      </p:sp>
      <p:sp>
        <p:nvSpPr>
          <p:cNvPr id="710" name="Double Arrow"/>
          <p:cNvSpPr/>
          <p:nvPr/>
        </p:nvSpPr>
        <p:spPr>
          <a:xfrm>
            <a:off x="5347485" y="6050896"/>
            <a:ext cx="1971743" cy="1270001"/>
          </a:xfrm>
          <a:prstGeom prst="leftRightArrow">
            <a:avLst>
              <a:gd name="adj1" fmla="val 32000"/>
              <a:gd name="adj2" fmla="val 44000"/>
            </a:avLst>
          </a:prstGeom>
          <a:solidFill>
            <a:srgbClr val="FFFFFF"/>
          </a:solidFill>
          <a:ln w="25400">
            <a:solidFill>
              <a:schemeClr val="accent1"/>
            </a:solidFill>
          </a:ln>
          <a:effectLst>
            <a:outerShdw sx="100000" sy="100000" kx="0" ky="0" algn="b" rotWithShape="0" blurRad="38100" dist="25400" dir="5400000">
              <a:srgbClr val="000000">
                <a:alpha val="50000"/>
              </a:srgbClr>
            </a:outerShdw>
          </a:effectLst>
        </p:spPr>
        <p:txBody>
          <a:bodyPr lIns="50800" tIns="50800" rIns="50800" bIns="50800" anchor="ctr"/>
          <a:lstStyle/>
          <a:p>
            <a:pPr/>
          </a:p>
        </p:txBody>
      </p:sp>
      <p:sp>
        <p:nvSpPr>
          <p:cNvPr id="711" name="Double Arrow"/>
          <p:cNvSpPr/>
          <p:nvPr/>
        </p:nvSpPr>
        <p:spPr>
          <a:xfrm rot="16200000">
            <a:off x="1913908" y="4241800"/>
            <a:ext cx="1971742" cy="1270001"/>
          </a:xfrm>
          <a:prstGeom prst="leftRightArrow">
            <a:avLst>
              <a:gd name="adj1" fmla="val 32000"/>
              <a:gd name="adj2" fmla="val 44000"/>
            </a:avLst>
          </a:prstGeom>
          <a:solidFill>
            <a:srgbClr val="FFFFFF"/>
          </a:solidFill>
          <a:ln w="25400">
            <a:solidFill>
              <a:schemeClr val="accent1"/>
            </a:solidFill>
          </a:ln>
          <a:effectLst>
            <a:outerShdw sx="100000" sy="100000" kx="0" ky="0" algn="b" rotWithShape="0" blurRad="38100" dist="25400" dir="5400000">
              <a:srgbClr val="000000">
                <a:alpha val="50000"/>
              </a:srgbClr>
            </a:outerShdw>
          </a:effectLst>
        </p:spPr>
        <p:txBody>
          <a:bodyPr lIns="50800" tIns="50800" rIns="50800" bIns="50800" anchor="ctr"/>
          <a:lstStyle/>
          <a:p>
            <a:pPr/>
          </a:p>
        </p:txBody>
      </p:sp>
      <p:sp>
        <p:nvSpPr>
          <p:cNvPr id="712" name="Double Arrow"/>
          <p:cNvSpPr/>
          <p:nvPr/>
        </p:nvSpPr>
        <p:spPr>
          <a:xfrm rot="16200000">
            <a:off x="8820102" y="4241799"/>
            <a:ext cx="1971742" cy="1270001"/>
          </a:xfrm>
          <a:prstGeom prst="leftRightArrow">
            <a:avLst>
              <a:gd name="adj1" fmla="val 32000"/>
              <a:gd name="adj2" fmla="val 44000"/>
            </a:avLst>
          </a:prstGeom>
          <a:solidFill>
            <a:srgbClr val="FFFFFF"/>
          </a:solidFill>
          <a:ln w="25400">
            <a:solidFill>
              <a:schemeClr val="accent1"/>
            </a:solidFill>
          </a:ln>
          <a:effectLst>
            <a:outerShdw sx="100000" sy="100000" kx="0" ky="0" algn="b" rotWithShape="0" blurRad="38100" dist="25400" dir="5400000">
              <a:srgbClr val="000000">
                <a:alpha val="50000"/>
              </a:srgbClr>
            </a:outerShdw>
          </a:effectLst>
        </p:spPr>
        <p:txBody>
          <a:bodyPr lIns="50800" tIns="50800" rIns="50800" bIns="50800" anchor="ctr"/>
          <a:lstStyle/>
          <a:p>
            <a:pPr/>
          </a:p>
        </p:txBody>
      </p:sp>
      <p:sp>
        <p:nvSpPr>
          <p:cNvPr id="713" name="1 job, multiple nodes parallel computing: OpenMP, MPI"/>
          <p:cNvSpPr txBox="1"/>
          <p:nvPr/>
        </p:nvSpPr>
        <p:spPr>
          <a:xfrm>
            <a:off x="350775" y="8342609"/>
            <a:ext cx="11994357"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mn-lt"/>
                <a:ea typeface="+mn-ea"/>
                <a:cs typeface="+mn-cs"/>
                <a:sym typeface="Helvetica"/>
              </a:defRPr>
            </a:lvl1pPr>
          </a:lstStyle>
          <a:p>
            <a:pPr/>
            <a:r>
              <a:t>1 job, multiple nodes parallel computing: OpenMP, MPI</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Raise Hand” if you don’t have a Quest account"/>
          <p:cNvSpPr txBox="1"/>
          <p:nvPr>
            <p:ph type="title"/>
          </p:nvPr>
        </p:nvSpPr>
        <p:spPr>
          <a:xfrm>
            <a:off x="424729" y="965105"/>
            <a:ext cx="12155342" cy="5189696"/>
          </a:xfrm>
          <a:prstGeom prst="rect">
            <a:avLst/>
          </a:prstGeom>
        </p:spPr>
        <p:txBody>
          <a:bodyPr/>
          <a:lstStyle>
            <a:lvl1pPr>
              <a:defRPr sz="8400"/>
            </a:lvl1pPr>
          </a:lstStyle>
          <a:p>
            <a:pPr/>
            <a:r>
              <a:t>“Raise Hand” if you don’t have a Quest account</a:t>
            </a:r>
          </a:p>
        </p:txBody>
      </p:sp>
      <p:sp>
        <p:nvSpPr>
          <p:cNvPr id="133" name="Slide Number"/>
          <p:cNvSpPr txBox="1"/>
          <p:nvPr>
            <p:ph type="sldNum" sz="quarter" idx="2"/>
          </p:nvPr>
        </p:nvSpPr>
        <p:spPr>
          <a:xfrm>
            <a:off x="12098803" y="9232741"/>
            <a:ext cx="255757" cy="35199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4" name="Please set up your screen to have Zoom on one half of the screen and a terminal or web browser on the other half."/>
          <p:cNvSpPr txBox="1"/>
          <p:nvPr/>
        </p:nvSpPr>
        <p:spPr>
          <a:xfrm>
            <a:off x="379160" y="268316"/>
            <a:ext cx="12246481" cy="12065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Please set up your screen to have Zoom on one half of the screen and a terminal or web browser on the other half.</a:t>
            </a:r>
          </a:p>
        </p:txBody>
      </p:sp>
      <p:pic>
        <p:nvPicPr>
          <p:cNvPr id="135" name="Screen Shot 2020-04-21 at 5.41.23 PM.png" descr="Screen Shot 2020-04-21 at 5.41.23 PM.png"/>
          <p:cNvPicPr>
            <a:picLocks noChangeAspect="1"/>
          </p:cNvPicPr>
          <p:nvPr/>
        </p:nvPicPr>
        <p:blipFill>
          <a:blip r:embed="rId2">
            <a:extLst/>
          </a:blip>
          <a:stretch>
            <a:fillRect/>
          </a:stretch>
        </p:blipFill>
        <p:spPr>
          <a:xfrm>
            <a:off x="3848099" y="6523849"/>
            <a:ext cx="5308601" cy="1854201"/>
          </a:xfrm>
          <a:prstGeom prst="rect">
            <a:avLst/>
          </a:prstGeom>
          <a:ln w="12700">
            <a:miter lim="400000"/>
          </a:ln>
        </p:spPr>
      </p:pic>
      <p:sp>
        <p:nvSpPr>
          <p:cNvPr id="136" name="Rectangle"/>
          <p:cNvSpPr/>
          <p:nvPr/>
        </p:nvSpPr>
        <p:spPr>
          <a:xfrm>
            <a:off x="3871183" y="7422406"/>
            <a:ext cx="960046" cy="920236"/>
          </a:xfrm>
          <a:prstGeom prst="rect">
            <a:avLst/>
          </a:prstGeom>
          <a:ln w="25400">
            <a:solidFill>
              <a:schemeClr val="accent6"/>
            </a:solidFill>
          </a:ln>
          <a:effectLst>
            <a:outerShdw sx="100000" sy="100000" kx="0" ky="0" algn="b" rotWithShape="0" blurRad="38100" dist="25400" dir="5400000">
              <a:srgbClr val="000000">
                <a:alpha val="50000"/>
              </a:srgbClr>
            </a:outerShdw>
          </a:effectLst>
        </p:spPr>
        <p:txBody>
          <a:bodyPr lIns="50800" tIns="50800" rIns="50800" bIns="50800" anchor="ctr"/>
          <a:lstStyle/>
          <a:p>
            <a:pPr/>
          </a:p>
        </p:txBody>
      </p:sp>
      <p:pic>
        <p:nvPicPr>
          <p:cNvPr id="137" name="Screen Shot 2020-04-21 at 5.35.45 PM.png" descr="Screen Shot 2020-04-21 at 5.35.45 PM.png"/>
          <p:cNvPicPr>
            <a:picLocks noChangeAspect="1"/>
          </p:cNvPicPr>
          <p:nvPr/>
        </p:nvPicPr>
        <p:blipFill>
          <a:blip r:embed="rId3">
            <a:extLst/>
          </a:blip>
          <a:stretch>
            <a:fillRect/>
          </a:stretch>
        </p:blipFill>
        <p:spPr>
          <a:xfrm>
            <a:off x="5969000" y="5538269"/>
            <a:ext cx="1066801" cy="673101"/>
          </a:xfrm>
          <a:prstGeom prst="rect">
            <a:avLst/>
          </a:prstGeom>
          <a:ln w="12700">
            <a:miter lim="400000"/>
          </a:ln>
        </p:spPr>
      </p:pic>
      <p:grpSp>
        <p:nvGrpSpPr>
          <p:cNvPr id="140" name="Group"/>
          <p:cNvGrpSpPr/>
          <p:nvPr/>
        </p:nvGrpSpPr>
        <p:grpSpPr>
          <a:xfrm>
            <a:off x="1379475" y="5550969"/>
            <a:ext cx="4378424" cy="647701"/>
            <a:chOff x="0" y="0"/>
            <a:chExt cx="4378422" cy="647700"/>
          </a:xfrm>
        </p:grpSpPr>
        <p:sp>
          <p:nvSpPr>
            <p:cNvPr id="138" name="Line"/>
            <p:cNvSpPr/>
            <p:nvPr/>
          </p:nvSpPr>
          <p:spPr>
            <a:xfrm>
              <a:off x="2375029" y="352982"/>
              <a:ext cx="2003394" cy="1"/>
            </a:xfrm>
            <a:prstGeom prst="line">
              <a:avLst/>
            </a:prstGeom>
            <a:noFill/>
            <a:ln w="25400" cap="flat">
              <a:solidFill>
                <a:schemeClr val="accent6"/>
              </a:solidFill>
              <a:prstDash val="solid"/>
              <a:round/>
              <a:tailEnd type="triangle" w="med" len="me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139" name="Click here"/>
            <p:cNvSpPr txBox="1"/>
            <p:nvPr/>
          </p:nvSpPr>
          <p:spPr>
            <a:xfrm>
              <a:off x="0" y="0"/>
              <a:ext cx="2163928" cy="6477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Click here</a:t>
              </a:r>
            </a:p>
          </p:txBody>
        </p:sp>
      </p:grpSp>
      <p:grpSp>
        <p:nvGrpSpPr>
          <p:cNvPr id="143" name="Group"/>
          <p:cNvGrpSpPr/>
          <p:nvPr/>
        </p:nvGrpSpPr>
        <p:grpSpPr>
          <a:xfrm>
            <a:off x="1290749" y="7558673"/>
            <a:ext cx="2377175" cy="647701"/>
            <a:chOff x="0" y="0"/>
            <a:chExt cx="2377174" cy="647700"/>
          </a:xfrm>
        </p:grpSpPr>
        <p:sp>
          <p:nvSpPr>
            <p:cNvPr id="141" name="Line"/>
            <p:cNvSpPr/>
            <p:nvPr/>
          </p:nvSpPr>
          <p:spPr>
            <a:xfrm>
              <a:off x="1310374" y="323849"/>
              <a:ext cx="1066801" cy="1"/>
            </a:xfrm>
            <a:prstGeom prst="line">
              <a:avLst/>
            </a:prstGeom>
            <a:noFill/>
            <a:ln w="25400" cap="flat">
              <a:solidFill>
                <a:schemeClr val="accent6"/>
              </a:solidFill>
              <a:prstDash val="solid"/>
              <a:round/>
              <a:tailEnd type="triangle" w="med" len="me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142" name="Click"/>
            <p:cNvSpPr txBox="1"/>
            <p:nvPr/>
          </p:nvSpPr>
          <p:spPr>
            <a:xfrm>
              <a:off x="0" y="0"/>
              <a:ext cx="1130199" cy="6477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Click</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3" grpId="3"/>
      <p:bldP build="whole" bldLvl="1" animBg="1" rev="0" advAuto="0" spid="140" grpId="1"/>
      <p:bldP build="whole" bldLvl="1" animBg="1" rev="0" advAuto="0" spid="136" grpId="2"/>
    </p:bld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5" name="Slide Number Placeholder 3"/>
          <p:cNvSpPr txBox="1"/>
          <p:nvPr>
            <p:ph type="sldNum" sz="quarter" idx="2"/>
          </p:nvPr>
        </p:nvSpPr>
        <p:spPr>
          <a:xfrm>
            <a:off x="11985790" y="9232738"/>
            <a:ext cx="368768" cy="352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16" name="Screen Shot 2020-04-13 at 5.03.54 PM.png" descr="Screen Shot 2020-04-13 at 5.03.54 PM.png"/>
          <p:cNvPicPr>
            <a:picLocks noChangeAspect="1"/>
          </p:cNvPicPr>
          <p:nvPr/>
        </p:nvPicPr>
        <p:blipFill>
          <a:blip r:embed="rId2">
            <a:extLst/>
          </a:blip>
          <a:stretch>
            <a:fillRect/>
          </a:stretch>
        </p:blipFill>
        <p:spPr>
          <a:xfrm>
            <a:off x="1416050" y="863252"/>
            <a:ext cx="10172700" cy="7200901"/>
          </a:xfrm>
          <a:prstGeom prst="rect">
            <a:avLst/>
          </a:prstGeom>
          <a:ln w="63500">
            <a:solidFill>
              <a:srgbClr val="000000"/>
            </a:solidFill>
            <a:miter lim="400000"/>
          </a:ln>
        </p:spPr>
      </p:pic>
      <p:sp>
        <p:nvSpPr>
          <p:cNvPr id="717" name="Rectangle"/>
          <p:cNvSpPr/>
          <p:nvPr/>
        </p:nvSpPr>
        <p:spPr>
          <a:xfrm>
            <a:off x="1460500" y="3181117"/>
            <a:ext cx="10083800" cy="1529641"/>
          </a:xfrm>
          <a:prstGeom prst="rect">
            <a:avLst/>
          </a:prstGeom>
          <a:solidFill>
            <a:srgbClr val="E9EE12">
              <a:alpha val="20398"/>
            </a:srgbClr>
          </a:solidFill>
          <a:ln w="38100">
            <a:solidFill>
              <a:srgbClr val="EAEE13">
                <a:alpha val="20398"/>
              </a:srgbClr>
            </a:solidFill>
          </a:ln>
        </p:spPr>
        <p:txBody>
          <a:bodyPr lIns="50800" tIns="50800" rIns="50800" bIns="50800" anchor="ctr"/>
          <a:lstStyle/>
          <a:p>
            <a:pPr>
              <a:defRPr>
                <a:solidFill>
                  <a:srgbClr val="FFFFFF"/>
                </a:solidFill>
              </a:defRPr>
            </a:pP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9" name="Shape 215"/>
          <p:cNvSpPr txBox="1"/>
          <p:nvPr>
            <p:ph type="sldNum" sz="quarter" idx="2"/>
          </p:nvPr>
        </p:nvSpPr>
        <p:spPr>
          <a:xfrm>
            <a:off x="11985793" y="9232741"/>
            <a:ext cx="368767" cy="35199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20" name="Shape 918"/>
          <p:cNvSpPr txBox="1"/>
          <p:nvPr/>
        </p:nvSpPr>
        <p:spPr>
          <a:xfrm>
            <a:off x="7990757" y="3204512"/>
            <a:ext cx="468813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128 GB RAM</a:t>
            </a:r>
            <a:r>
              <a:t> (Q5, Q6)</a:t>
            </a:r>
          </a:p>
        </p:txBody>
      </p:sp>
      <p:sp>
        <p:nvSpPr>
          <p:cNvPr id="721" name="Shape 927"/>
          <p:cNvSpPr txBox="1"/>
          <p:nvPr/>
        </p:nvSpPr>
        <p:spPr>
          <a:xfrm>
            <a:off x="777663" y="1128338"/>
            <a:ext cx="11449474"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Node Architectures: 4 Generation of Nodes</a:t>
            </a:r>
          </a:p>
        </p:txBody>
      </p:sp>
      <p:sp>
        <p:nvSpPr>
          <p:cNvPr id="722" name="Straight Connector 2"/>
          <p:cNvSpPr/>
          <p:nvPr/>
        </p:nvSpPr>
        <p:spPr>
          <a:xfrm flipH="1">
            <a:off x="2240008" y="2766210"/>
            <a:ext cx="11334" cy="3986719"/>
          </a:xfrm>
          <a:prstGeom prst="line">
            <a:avLst/>
          </a:prstGeom>
          <a:ln w="25400">
            <a:solidFill>
              <a:srgbClr val="000000"/>
            </a:solidFill>
            <a:prstDash val="lgDash"/>
            <a:miter lim="400000"/>
          </a:ln>
        </p:spPr>
        <p:txBody>
          <a:bodyPr lIns="45718" tIns="45718" rIns="45718" bIns="45718"/>
          <a:lstStyle/>
          <a:p>
            <a:pPr/>
          </a:p>
        </p:txBody>
      </p:sp>
      <p:sp>
        <p:nvSpPr>
          <p:cNvPr id="723" name="Straight Connector 949"/>
          <p:cNvSpPr/>
          <p:nvPr/>
        </p:nvSpPr>
        <p:spPr>
          <a:xfrm flipH="1">
            <a:off x="3791495" y="2766210"/>
            <a:ext cx="11334" cy="3986719"/>
          </a:xfrm>
          <a:prstGeom prst="line">
            <a:avLst/>
          </a:prstGeom>
          <a:ln w="25400">
            <a:solidFill>
              <a:srgbClr val="000000"/>
            </a:solidFill>
            <a:prstDash val="lgDash"/>
            <a:miter lim="400000"/>
          </a:ln>
        </p:spPr>
        <p:txBody>
          <a:bodyPr lIns="45718" tIns="45718" rIns="45718" bIns="45718"/>
          <a:lstStyle/>
          <a:p>
            <a:pPr/>
          </a:p>
        </p:txBody>
      </p:sp>
      <p:sp>
        <p:nvSpPr>
          <p:cNvPr id="724" name="Shape 917"/>
          <p:cNvSpPr txBox="1"/>
          <p:nvPr/>
        </p:nvSpPr>
        <p:spPr>
          <a:xfrm>
            <a:off x="1392506" y="6584443"/>
            <a:ext cx="72420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Q5</a:t>
            </a:r>
          </a:p>
        </p:txBody>
      </p:sp>
      <p:sp>
        <p:nvSpPr>
          <p:cNvPr id="725" name="Shape 917"/>
          <p:cNvSpPr txBox="1"/>
          <p:nvPr/>
        </p:nvSpPr>
        <p:spPr>
          <a:xfrm>
            <a:off x="2661851" y="6584443"/>
            <a:ext cx="72420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Q6</a:t>
            </a:r>
          </a:p>
        </p:txBody>
      </p:sp>
      <p:sp>
        <p:nvSpPr>
          <p:cNvPr id="726" name="Shape 917"/>
          <p:cNvSpPr txBox="1"/>
          <p:nvPr/>
        </p:nvSpPr>
        <p:spPr>
          <a:xfrm>
            <a:off x="4198103" y="6584443"/>
            <a:ext cx="72420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Q8</a:t>
            </a:r>
          </a:p>
        </p:txBody>
      </p:sp>
      <p:sp>
        <p:nvSpPr>
          <p:cNvPr id="727" name="Shape 917"/>
          <p:cNvSpPr txBox="1"/>
          <p:nvPr/>
        </p:nvSpPr>
        <p:spPr>
          <a:xfrm>
            <a:off x="7990757" y="5672182"/>
            <a:ext cx="4823229" cy="228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Q5 </a:t>
            </a:r>
            <a:r>
              <a:rPr>
                <a:latin typeface="Wingdings"/>
                <a:ea typeface="Wingdings"/>
                <a:cs typeface="Wingdings"/>
                <a:sym typeface="Wingdings"/>
              </a:rPr>
              <a:t> </a:t>
            </a:r>
            <a:r>
              <a:t>24 cores/node</a:t>
            </a:r>
          </a:p>
          <a:p>
            <a:pPr algn="l"/>
            <a:r>
              <a:t>Q6 </a:t>
            </a:r>
            <a:r>
              <a:rPr>
                <a:latin typeface="Wingdings"/>
                <a:ea typeface="Wingdings"/>
                <a:cs typeface="Wingdings"/>
                <a:sym typeface="Wingdings"/>
              </a:rPr>
              <a:t> </a:t>
            </a:r>
            <a:r>
              <a:t>28 cores/node</a:t>
            </a:r>
          </a:p>
          <a:p>
            <a:pPr algn="l"/>
            <a:r>
              <a:t>Q8 </a:t>
            </a:r>
            <a:r>
              <a:rPr>
                <a:latin typeface="Wingdings"/>
                <a:ea typeface="Wingdings"/>
                <a:cs typeface="Wingdings"/>
                <a:sym typeface="Wingdings"/>
              </a:rPr>
              <a:t> </a:t>
            </a:r>
            <a:r>
              <a:t>28 cores/node</a:t>
            </a:r>
          </a:p>
          <a:p>
            <a:pPr algn="l"/>
            <a:r>
              <a:t>Q9 </a:t>
            </a:r>
            <a:r>
              <a:rPr>
                <a:latin typeface="Wingdings"/>
                <a:ea typeface="Wingdings"/>
                <a:cs typeface="Wingdings"/>
                <a:sym typeface="Wingdings"/>
              </a:rPr>
              <a:t> </a:t>
            </a:r>
            <a:r>
              <a:t>40 cores/node</a:t>
            </a:r>
          </a:p>
        </p:txBody>
      </p:sp>
      <p:pic>
        <p:nvPicPr>
          <p:cNvPr id="728" name="Picture 4" descr="Picture 4"/>
          <p:cNvPicPr>
            <a:picLocks noChangeAspect="1"/>
          </p:cNvPicPr>
          <p:nvPr/>
        </p:nvPicPr>
        <p:blipFill>
          <a:blip r:embed="rId2">
            <a:extLst/>
          </a:blip>
          <a:srcRect l="2163" t="0" r="1903" b="0"/>
          <a:stretch>
            <a:fillRect/>
          </a:stretch>
        </p:blipFill>
        <p:spPr>
          <a:xfrm>
            <a:off x="731520" y="3073644"/>
            <a:ext cx="6327648" cy="3371851"/>
          </a:xfrm>
          <a:prstGeom prst="rect">
            <a:avLst/>
          </a:prstGeom>
          <a:ln w="12700">
            <a:miter lim="400000"/>
          </a:ln>
        </p:spPr>
      </p:pic>
      <p:sp>
        <p:nvSpPr>
          <p:cNvPr id="729" name="Shape 918"/>
          <p:cNvSpPr txBox="1"/>
          <p:nvPr/>
        </p:nvSpPr>
        <p:spPr>
          <a:xfrm>
            <a:off x="8276662" y="3885587"/>
            <a:ext cx="356981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96 GB RAM (Q8)</a:t>
            </a:r>
          </a:p>
        </p:txBody>
      </p:sp>
      <p:sp>
        <p:nvSpPr>
          <p:cNvPr id="730" name="Shape 918"/>
          <p:cNvSpPr txBox="1"/>
          <p:nvPr/>
        </p:nvSpPr>
        <p:spPr>
          <a:xfrm>
            <a:off x="8020181" y="4542177"/>
            <a:ext cx="382402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192 GB RAM (Q9)</a:t>
            </a:r>
          </a:p>
        </p:txBody>
      </p:sp>
      <p:sp>
        <p:nvSpPr>
          <p:cNvPr id="731" name="Straight Connector 949"/>
          <p:cNvSpPr/>
          <p:nvPr/>
        </p:nvSpPr>
        <p:spPr>
          <a:xfrm flipH="1">
            <a:off x="5342983" y="2766210"/>
            <a:ext cx="11333" cy="3986719"/>
          </a:xfrm>
          <a:prstGeom prst="line">
            <a:avLst/>
          </a:prstGeom>
          <a:ln w="25400">
            <a:solidFill>
              <a:srgbClr val="000000"/>
            </a:solidFill>
            <a:prstDash val="lgDash"/>
            <a:miter lim="400000"/>
          </a:ln>
        </p:spPr>
        <p:txBody>
          <a:bodyPr lIns="45718" tIns="45718" rIns="45718" bIns="45718"/>
          <a:lstStyle/>
          <a:p>
            <a:pPr/>
          </a:p>
        </p:txBody>
      </p:sp>
      <p:sp>
        <p:nvSpPr>
          <p:cNvPr id="732" name="Shape 917"/>
          <p:cNvSpPr txBox="1"/>
          <p:nvPr/>
        </p:nvSpPr>
        <p:spPr>
          <a:xfrm>
            <a:off x="5541040" y="6584443"/>
            <a:ext cx="72420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stStyle>
          <a:p>
            <a:pPr/>
            <a:r>
              <a:t>Q9</a:t>
            </a:r>
          </a:p>
        </p:txBody>
      </p:sp>
      <p:sp>
        <p:nvSpPr>
          <p:cNvPr id="733" name="Shape 949"/>
          <p:cNvSpPr txBox="1"/>
          <p:nvPr/>
        </p:nvSpPr>
        <p:spPr>
          <a:xfrm>
            <a:off x="1307106" y="264099"/>
            <a:ext cx="10390586"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rgbClr val="53585F"/>
                </a:solidFill>
                <a:latin typeface="Menlo"/>
                <a:ea typeface="Menlo"/>
                <a:cs typeface="Menlo"/>
                <a:sym typeface="Menlo"/>
              </a:defRPr>
            </a:lvl1pPr>
          </a:lstStyle>
          <a:p>
            <a:pPr/>
            <a:r>
              <a:t>high-performance compute cluster</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22"/>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723"/>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724"/>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725"/>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5" fill="hold">
                                  <p:stCondLst>
                                    <p:cond delay="0"/>
                                  </p:stCondLst>
                                  <p:iterate type="el" backwards="0">
                                    <p:tmAbs val="0"/>
                                  </p:iterate>
                                  <p:childTnLst>
                                    <p:set>
                                      <p:cBhvr>
                                        <p:cTn id="18" fill="hold"/>
                                        <p:tgtEl>
                                          <p:spTgt spid="726"/>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6" fill="hold">
                                  <p:stCondLst>
                                    <p:cond delay="0"/>
                                  </p:stCondLst>
                                  <p:iterate type="el" backwards="0">
                                    <p:tmAbs val="0"/>
                                  </p:iterate>
                                  <p:childTnLst>
                                    <p:set>
                                      <p:cBhvr>
                                        <p:cTn id="21" fill="hold"/>
                                        <p:tgtEl>
                                          <p:spTgt spid="727"/>
                                        </p:tgtEl>
                                        <p:attrNameLst>
                                          <p:attrName>style.visibility</p:attrName>
                                        </p:attrNameLst>
                                      </p:cBhvr>
                                      <p:to>
                                        <p:strVal val="visible"/>
                                      </p:to>
                                    </p:set>
                                  </p:childTnLst>
                                </p:cTn>
                              </p:par>
                            </p:childTnLst>
                          </p:cTn>
                        </p:par>
                        <p:par>
                          <p:cTn id="22" fill="hold">
                            <p:stCondLst>
                              <p:cond delay="0"/>
                            </p:stCondLst>
                            <p:childTnLst>
                              <p:par>
                                <p:cTn id="23" presetClass="entr" nodeType="afterEffect" presetSubtype="0" presetID="1" grpId="7" fill="hold">
                                  <p:stCondLst>
                                    <p:cond delay="0"/>
                                  </p:stCondLst>
                                  <p:iterate type="el" backwards="0">
                                    <p:tmAbs val="0"/>
                                  </p:iterate>
                                  <p:childTnLst>
                                    <p:set>
                                      <p:cBhvr>
                                        <p:cTn id="24" fill="hold"/>
                                        <p:tgtEl>
                                          <p:spTgt spid="731"/>
                                        </p:tgtEl>
                                        <p:attrNameLst>
                                          <p:attrName>style.visibility</p:attrName>
                                        </p:attrNameLst>
                                      </p:cBhvr>
                                      <p:to>
                                        <p:strVal val="visible"/>
                                      </p:to>
                                    </p:set>
                                  </p:childTnLst>
                                </p:cTn>
                              </p:par>
                            </p:childTnLst>
                          </p:cTn>
                        </p:par>
                        <p:par>
                          <p:cTn id="25" fill="hold">
                            <p:stCondLst>
                              <p:cond delay="0"/>
                            </p:stCondLst>
                            <p:childTnLst>
                              <p:par>
                                <p:cTn id="26" presetClass="entr" nodeType="afterEffect" presetSubtype="0" presetID="1" grpId="8" fill="hold">
                                  <p:stCondLst>
                                    <p:cond delay="0"/>
                                  </p:stCondLst>
                                  <p:iterate type="el" backwards="0">
                                    <p:tmAbs val="0"/>
                                  </p:iterate>
                                  <p:childTnLst>
                                    <p:set>
                                      <p:cBhvr>
                                        <p:cTn id="27" fill="hold"/>
                                        <p:tgtEl>
                                          <p:spTgt spid="7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23" grpId="2"/>
      <p:bldP build="whole" bldLvl="1" animBg="1" rev="0" advAuto="0" spid="725" grpId="4"/>
      <p:bldP build="whole" bldLvl="1" animBg="1" rev="0" advAuto="0" spid="724" grpId="3"/>
      <p:bldP build="whole" bldLvl="1" animBg="1" rev="0" advAuto="0" spid="727" grpId="6"/>
      <p:bldP build="whole" bldLvl="1" animBg="1" rev="0" advAuto="0" spid="732" grpId="8"/>
      <p:bldP build="whole" bldLvl="1" animBg="1" rev="0" advAuto="0" spid="726" grpId="5"/>
      <p:bldP build="whole" bldLvl="1" animBg="1" rev="0" advAuto="0" spid="722" grpId="1"/>
      <p:bldP build="whole" bldLvl="1" animBg="1" rev="0" advAuto="0" spid="731" grpId="7"/>
    </p:bld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5" name="Slide Number Placeholder 3"/>
          <p:cNvSpPr txBox="1"/>
          <p:nvPr>
            <p:ph type="sldNum" sz="quarter" idx="2"/>
          </p:nvPr>
        </p:nvSpPr>
        <p:spPr>
          <a:xfrm>
            <a:off x="11985790" y="9232738"/>
            <a:ext cx="368768" cy="352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36" name="Screen Shot 2020-04-13 at 5.03.54 PM.png" descr="Screen Shot 2020-04-13 at 5.03.54 PM.png"/>
          <p:cNvPicPr>
            <a:picLocks noChangeAspect="1"/>
          </p:cNvPicPr>
          <p:nvPr/>
        </p:nvPicPr>
        <p:blipFill>
          <a:blip r:embed="rId2">
            <a:extLst/>
          </a:blip>
          <a:stretch>
            <a:fillRect/>
          </a:stretch>
        </p:blipFill>
        <p:spPr>
          <a:xfrm>
            <a:off x="1416050" y="863252"/>
            <a:ext cx="10172700" cy="7200901"/>
          </a:xfrm>
          <a:prstGeom prst="rect">
            <a:avLst/>
          </a:prstGeom>
          <a:ln w="63500">
            <a:solidFill>
              <a:srgbClr val="000000"/>
            </a:solidFill>
            <a:miter lim="400000"/>
          </a:ln>
        </p:spPr>
      </p:pic>
      <p:sp>
        <p:nvSpPr>
          <p:cNvPr id="737" name="Rectangle"/>
          <p:cNvSpPr/>
          <p:nvPr/>
        </p:nvSpPr>
        <p:spPr>
          <a:xfrm>
            <a:off x="1460500" y="4710219"/>
            <a:ext cx="10083800" cy="518304"/>
          </a:xfrm>
          <a:prstGeom prst="rect">
            <a:avLst/>
          </a:prstGeom>
          <a:solidFill>
            <a:srgbClr val="E9EE12">
              <a:alpha val="20398"/>
            </a:srgbClr>
          </a:solidFill>
          <a:ln w="38100">
            <a:solidFill>
              <a:srgbClr val="EAEE13">
                <a:alpha val="20398"/>
              </a:srgbClr>
            </a:solidFill>
          </a:ln>
        </p:spPr>
        <p:txBody>
          <a:bodyPr lIns="50800" tIns="50800" rIns="50800" bIns="50800" anchor="ctr"/>
          <a:lstStyle/>
          <a:p>
            <a:pPr>
              <a:defRPr>
                <a:solidFill>
                  <a:srgbClr val="FFFFFF"/>
                </a:solidFill>
              </a:defRPr>
            </a:pP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39" name="Picture 2" descr="Picture 2"/>
          <p:cNvPicPr>
            <a:picLocks noChangeAspect="1"/>
          </p:cNvPicPr>
          <p:nvPr/>
        </p:nvPicPr>
        <p:blipFill>
          <a:blip r:embed="rId2">
            <a:extLst/>
          </a:blip>
          <a:stretch>
            <a:fillRect/>
          </a:stretch>
        </p:blipFill>
        <p:spPr>
          <a:xfrm>
            <a:off x="4217590" y="3682763"/>
            <a:ext cx="5041901" cy="2462214"/>
          </a:xfrm>
          <a:prstGeom prst="rect">
            <a:avLst/>
          </a:prstGeom>
          <a:ln w="12700">
            <a:miter lim="400000"/>
          </a:ln>
        </p:spPr>
      </p:pic>
      <p:sp>
        <p:nvSpPr>
          <p:cNvPr id="740" name="Shape 928"/>
          <p:cNvSpPr txBox="1"/>
          <p:nvPr/>
        </p:nvSpPr>
        <p:spPr>
          <a:xfrm>
            <a:off x="4509520" y="7410656"/>
            <a:ext cx="1232307"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400"/>
            </a:pPr>
            <a:r>
              <a:t>quser</a:t>
            </a:r>
            <a:r>
              <a:t>21</a:t>
            </a:r>
          </a:p>
        </p:txBody>
      </p:sp>
      <p:sp>
        <p:nvSpPr>
          <p:cNvPr id="741" name="Shape 929"/>
          <p:cNvSpPr txBox="1"/>
          <p:nvPr/>
        </p:nvSpPr>
        <p:spPr>
          <a:xfrm>
            <a:off x="6101586" y="7410656"/>
            <a:ext cx="1232307"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400"/>
            </a:pPr>
            <a:r>
              <a:t>quser</a:t>
            </a:r>
            <a:r>
              <a:t>22</a:t>
            </a:r>
          </a:p>
        </p:txBody>
      </p:sp>
      <p:sp>
        <p:nvSpPr>
          <p:cNvPr id="742" name="Shape 930"/>
          <p:cNvSpPr txBox="1"/>
          <p:nvPr/>
        </p:nvSpPr>
        <p:spPr>
          <a:xfrm>
            <a:off x="7693650" y="7410656"/>
            <a:ext cx="1232308"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400"/>
            </a:pPr>
            <a:r>
              <a:t>quser</a:t>
            </a:r>
            <a:r>
              <a:t>23</a:t>
            </a:r>
          </a:p>
        </p:txBody>
      </p:sp>
      <p:sp>
        <p:nvSpPr>
          <p:cNvPr id="743" name="Shape 931"/>
          <p:cNvSpPr txBox="1"/>
          <p:nvPr/>
        </p:nvSpPr>
        <p:spPr>
          <a:xfrm>
            <a:off x="9285716" y="7410656"/>
            <a:ext cx="1232307"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400"/>
            </a:pPr>
            <a:r>
              <a:t>quser</a:t>
            </a:r>
            <a:r>
              <a:t>24</a:t>
            </a:r>
          </a:p>
        </p:txBody>
      </p:sp>
      <p:sp>
        <p:nvSpPr>
          <p:cNvPr id="744" name="Shape 932"/>
          <p:cNvSpPr/>
          <p:nvPr/>
        </p:nvSpPr>
        <p:spPr>
          <a:xfrm>
            <a:off x="6076592" y="7366387"/>
            <a:ext cx="1270002" cy="558437"/>
          </a:xfrm>
          <a:prstGeom prst="rect">
            <a:avLst/>
          </a:prstGeom>
          <a:ln w="25400">
            <a:solidFill>
              <a:srgbClr val="85888D"/>
            </a:solidFill>
            <a:miter lim="400000"/>
          </a:ln>
          <a:effectLst>
            <a:outerShdw sx="100000" sy="100000" kx="0" ky="0" algn="b" rotWithShape="0" blurRad="25400" dist="25400" dir="2388334">
              <a:srgbClr val="000000">
                <a:alpha val="79310"/>
              </a:srgbClr>
            </a:outerShdw>
          </a:effectLst>
        </p:spPr>
        <p:txBody>
          <a:bodyPr lIns="50800" tIns="50800" rIns="50800" bIns="50800" anchor="ctr"/>
          <a:lstStyle/>
          <a:p>
            <a:pPr>
              <a:defRPr sz="2400">
                <a:solidFill>
                  <a:srgbClr val="FFFFFF"/>
                </a:solidFill>
              </a:defRPr>
            </a:pPr>
          </a:p>
        </p:txBody>
      </p:sp>
      <p:sp>
        <p:nvSpPr>
          <p:cNvPr id="745" name="Shape 933"/>
          <p:cNvSpPr/>
          <p:nvPr/>
        </p:nvSpPr>
        <p:spPr>
          <a:xfrm>
            <a:off x="4490673" y="7366387"/>
            <a:ext cx="1270002" cy="558437"/>
          </a:xfrm>
          <a:prstGeom prst="rect">
            <a:avLst/>
          </a:prstGeom>
          <a:ln w="25400">
            <a:solidFill>
              <a:srgbClr val="85888D"/>
            </a:solidFill>
            <a:miter lim="400000"/>
          </a:ln>
          <a:effectLst>
            <a:outerShdw sx="100000" sy="100000" kx="0" ky="0" algn="b" rotWithShape="0" blurRad="25400" dist="25400" dir="2388334">
              <a:srgbClr val="000000">
                <a:alpha val="79310"/>
              </a:srgbClr>
            </a:outerShdw>
          </a:effectLst>
        </p:spPr>
        <p:txBody>
          <a:bodyPr lIns="50800" tIns="50800" rIns="50800" bIns="50800" anchor="ctr"/>
          <a:lstStyle/>
          <a:p>
            <a:pPr>
              <a:defRPr sz="2400">
                <a:solidFill>
                  <a:srgbClr val="FFFFFF"/>
                </a:solidFill>
              </a:defRPr>
            </a:pPr>
          </a:p>
        </p:txBody>
      </p:sp>
      <p:sp>
        <p:nvSpPr>
          <p:cNvPr id="746" name="Shape 934"/>
          <p:cNvSpPr/>
          <p:nvPr/>
        </p:nvSpPr>
        <p:spPr>
          <a:xfrm>
            <a:off x="7680951" y="7366387"/>
            <a:ext cx="1270001" cy="558437"/>
          </a:xfrm>
          <a:prstGeom prst="rect">
            <a:avLst/>
          </a:prstGeom>
          <a:ln w="25400">
            <a:solidFill>
              <a:srgbClr val="85888D"/>
            </a:solidFill>
            <a:miter lim="400000"/>
          </a:ln>
          <a:effectLst>
            <a:outerShdw sx="100000" sy="100000" kx="0" ky="0" algn="b" rotWithShape="0" blurRad="25400" dist="25400" dir="2388334">
              <a:srgbClr val="000000">
                <a:alpha val="79310"/>
              </a:srgbClr>
            </a:outerShdw>
          </a:effectLst>
        </p:spPr>
        <p:txBody>
          <a:bodyPr lIns="50800" tIns="50800" rIns="50800" bIns="50800" anchor="ctr"/>
          <a:lstStyle/>
          <a:p>
            <a:pPr>
              <a:defRPr sz="2400">
                <a:solidFill>
                  <a:srgbClr val="FFFFFF"/>
                </a:solidFill>
              </a:defRPr>
            </a:pPr>
          </a:p>
        </p:txBody>
      </p:sp>
      <p:sp>
        <p:nvSpPr>
          <p:cNvPr id="747" name="Shape 935"/>
          <p:cNvSpPr/>
          <p:nvPr/>
        </p:nvSpPr>
        <p:spPr>
          <a:xfrm>
            <a:off x="9273016" y="7366387"/>
            <a:ext cx="1270002" cy="558437"/>
          </a:xfrm>
          <a:prstGeom prst="rect">
            <a:avLst/>
          </a:prstGeom>
          <a:ln w="25400">
            <a:solidFill>
              <a:srgbClr val="85888D"/>
            </a:solidFill>
            <a:miter lim="400000"/>
          </a:ln>
          <a:effectLst>
            <a:outerShdw sx="100000" sy="100000" kx="0" ky="0" algn="b" rotWithShape="0" blurRad="25400" dist="25400" dir="2388334">
              <a:srgbClr val="000000">
                <a:alpha val="79310"/>
              </a:srgbClr>
            </a:outerShdw>
          </a:effectLst>
        </p:spPr>
        <p:txBody>
          <a:bodyPr lIns="50800" tIns="50800" rIns="50800" bIns="50800" anchor="ctr"/>
          <a:lstStyle/>
          <a:p>
            <a:pPr>
              <a:defRPr sz="2400">
                <a:solidFill>
                  <a:srgbClr val="FFFFFF"/>
                </a:solidFill>
              </a:defRPr>
            </a:pPr>
          </a:p>
        </p:txBody>
      </p:sp>
      <p:sp>
        <p:nvSpPr>
          <p:cNvPr id="748" name="Shape 936"/>
          <p:cNvSpPr/>
          <p:nvPr/>
        </p:nvSpPr>
        <p:spPr>
          <a:xfrm>
            <a:off x="8596944" y="6185413"/>
            <a:ext cx="837917" cy="1109173"/>
          </a:xfrm>
          <a:prstGeom prst="line">
            <a:avLst/>
          </a:prstGeom>
          <a:ln w="25400">
            <a:solidFill>
              <a:schemeClr val="accent6"/>
            </a:solidFill>
            <a:miter lim="400000"/>
            <a:tailEnd type="triangle"/>
          </a:ln>
        </p:spPr>
        <p:txBody>
          <a:bodyPr lIns="45718" tIns="45718" rIns="45718" bIns="45718"/>
          <a:lstStyle/>
          <a:p>
            <a:pPr/>
          </a:p>
        </p:txBody>
      </p:sp>
      <p:sp>
        <p:nvSpPr>
          <p:cNvPr id="749" name="Shape 937"/>
          <p:cNvSpPr/>
          <p:nvPr/>
        </p:nvSpPr>
        <p:spPr>
          <a:xfrm>
            <a:off x="8441102" y="6179505"/>
            <a:ext cx="2" cy="1113334"/>
          </a:xfrm>
          <a:prstGeom prst="line">
            <a:avLst/>
          </a:prstGeom>
          <a:ln w="25400">
            <a:solidFill>
              <a:schemeClr val="accent6"/>
            </a:solidFill>
            <a:miter lim="400000"/>
            <a:tailEnd type="triangle"/>
          </a:ln>
        </p:spPr>
        <p:txBody>
          <a:bodyPr lIns="45718" tIns="45718" rIns="45718" bIns="45718"/>
          <a:lstStyle/>
          <a:p>
            <a:pPr/>
          </a:p>
        </p:txBody>
      </p:sp>
      <p:sp>
        <p:nvSpPr>
          <p:cNvPr id="750" name="Shape 938"/>
          <p:cNvSpPr/>
          <p:nvPr/>
        </p:nvSpPr>
        <p:spPr>
          <a:xfrm flipH="1">
            <a:off x="7187493" y="6179505"/>
            <a:ext cx="1122314" cy="1122314"/>
          </a:xfrm>
          <a:prstGeom prst="line">
            <a:avLst/>
          </a:prstGeom>
          <a:ln w="25400">
            <a:solidFill>
              <a:schemeClr val="accent6"/>
            </a:solidFill>
            <a:miter lim="400000"/>
            <a:tailEnd type="triangle"/>
          </a:ln>
        </p:spPr>
        <p:txBody>
          <a:bodyPr lIns="45718" tIns="45718" rIns="45718" bIns="45718"/>
          <a:lstStyle/>
          <a:p>
            <a:pPr/>
          </a:p>
        </p:txBody>
      </p:sp>
      <p:sp>
        <p:nvSpPr>
          <p:cNvPr id="751" name="Shape 939"/>
          <p:cNvSpPr/>
          <p:nvPr/>
        </p:nvSpPr>
        <p:spPr>
          <a:xfrm flipH="1">
            <a:off x="5806611" y="6172272"/>
            <a:ext cx="2347353" cy="1132313"/>
          </a:xfrm>
          <a:prstGeom prst="line">
            <a:avLst/>
          </a:prstGeom>
          <a:ln w="25400">
            <a:solidFill>
              <a:schemeClr val="accent6"/>
            </a:solidFill>
            <a:miter lim="400000"/>
            <a:tailEnd type="triangle"/>
          </a:ln>
        </p:spPr>
        <p:txBody>
          <a:bodyPr lIns="45718" tIns="45718" rIns="45718" bIns="45718"/>
          <a:lstStyle/>
          <a:p>
            <a:pPr/>
          </a:p>
        </p:txBody>
      </p:sp>
      <p:sp>
        <p:nvSpPr>
          <p:cNvPr id="752" name="Rectangle"/>
          <p:cNvSpPr/>
          <p:nvPr/>
        </p:nvSpPr>
        <p:spPr>
          <a:xfrm>
            <a:off x="4144732" y="3396936"/>
            <a:ext cx="3984077" cy="2745970"/>
          </a:xfrm>
          <a:prstGeom prst="rect">
            <a:avLst/>
          </a:prstGeom>
          <a:solidFill>
            <a:srgbClr val="FFFFFF"/>
          </a:solidFill>
          <a:ln w="12700">
            <a:miter lim="400000"/>
          </a:ln>
        </p:spPr>
        <p:txBody>
          <a:bodyPr lIns="50800" tIns="50800" rIns="50800" bIns="50800" anchor="ctr"/>
          <a:lstStyle/>
          <a:p>
            <a:pPr/>
          </a:p>
        </p:txBody>
      </p:sp>
      <p:sp>
        <p:nvSpPr>
          <p:cNvPr id="753" name="Rectangle"/>
          <p:cNvSpPr/>
          <p:nvPr/>
        </p:nvSpPr>
        <p:spPr>
          <a:xfrm>
            <a:off x="5052762" y="3272579"/>
            <a:ext cx="3984078" cy="2745970"/>
          </a:xfrm>
          <a:prstGeom prst="rect">
            <a:avLst/>
          </a:prstGeom>
          <a:solidFill>
            <a:srgbClr val="FFFFFF"/>
          </a:solidFill>
          <a:ln w="12700">
            <a:miter lim="400000"/>
          </a:ln>
        </p:spPr>
        <p:txBody>
          <a:bodyPr lIns="50800" tIns="50800" rIns="50800" bIns="50800" anchor="ctr"/>
          <a:lstStyle/>
          <a:p>
            <a:pPr/>
          </a:p>
        </p:txBody>
      </p:sp>
      <p:sp>
        <p:nvSpPr>
          <p:cNvPr id="754" name="Rectangle"/>
          <p:cNvSpPr/>
          <p:nvPr/>
        </p:nvSpPr>
        <p:spPr>
          <a:xfrm>
            <a:off x="5829957" y="2890339"/>
            <a:ext cx="3984077" cy="2745970"/>
          </a:xfrm>
          <a:prstGeom prst="rect">
            <a:avLst/>
          </a:prstGeom>
          <a:solidFill>
            <a:srgbClr val="FFFFFF"/>
          </a:solidFill>
          <a:ln w="12700">
            <a:miter lim="400000"/>
          </a:ln>
        </p:spPr>
        <p:txBody>
          <a:bodyPr lIns="50800" tIns="50800" rIns="50800" bIns="50800" anchor="ctr"/>
          <a:lstStyle/>
          <a:p>
            <a:pPr/>
          </a:p>
        </p:txBody>
      </p:sp>
      <p:sp>
        <p:nvSpPr>
          <p:cNvPr id="755" name="Shape 215"/>
          <p:cNvSpPr txBox="1"/>
          <p:nvPr>
            <p:ph type="sldNum" sz="quarter" idx="2"/>
          </p:nvPr>
        </p:nvSpPr>
        <p:spPr>
          <a:xfrm>
            <a:off x="11985793" y="9232741"/>
            <a:ext cx="368767" cy="35199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56" name="Shape 949"/>
          <p:cNvSpPr txBox="1"/>
          <p:nvPr/>
        </p:nvSpPr>
        <p:spPr>
          <a:xfrm>
            <a:off x="712621" y="219649"/>
            <a:ext cx="11579556"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700">
                <a:solidFill>
                  <a:srgbClr val="53585F"/>
                </a:solidFill>
              </a:defRPr>
            </a:pPr>
            <a:r>
              <a:t>Quest: </a:t>
            </a:r>
            <a:r>
              <a:t>High Performance Compute Cluster</a:t>
            </a:r>
          </a:p>
        </p:txBody>
      </p:sp>
      <p:grpSp>
        <p:nvGrpSpPr>
          <p:cNvPr id="759" name="Group"/>
          <p:cNvGrpSpPr/>
          <p:nvPr/>
        </p:nvGrpSpPr>
        <p:grpSpPr>
          <a:xfrm>
            <a:off x="3981450" y="3181717"/>
            <a:ext cx="5041900" cy="2720840"/>
            <a:chOff x="0" y="0"/>
            <a:chExt cx="5041900" cy="2720839"/>
          </a:xfrm>
        </p:grpSpPr>
        <p:pic>
          <p:nvPicPr>
            <p:cNvPr id="757" name="Picture 2" descr="Picture 2"/>
            <p:cNvPicPr>
              <a:picLocks noChangeAspect="1"/>
            </p:cNvPicPr>
            <p:nvPr/>
          </p:nvPicPr>
          <p:blipFill>
            <a:blip r:embed="rId2">
              <a:extLst/>
            </a:blip>
            <a:stretch>
              <a:fillRect/>
            </a:stretch>
          </p:blipFill>
          <p:spPr>
            <a:xfrm>
              <a:off x="0" y="0"/>
              <a:ext cx="5041900" cy="2462214"/>
            </a:xfrm>
            <a:prstGeom prst="rect">
              <a:avLst/>
            </a:prstGeom>
            <a:ln w="12700" cap="flat">
              <a:noFill/>
              <a:miter lim="400000"/>
            </a:ln>
            <a:effectLst/>
          </p:spPr>
        </p:pic>
        <p:sp>
          <p:nvSpPr>
            <p:cNvPr id="758" name="Rectangle"/>
            <p:cNvSpPr/>
            <p:nvPr/>
          </p:nvSpPr>
          <p:spPr>
            <a:xfrm>
              <a:off x="3928671" y="2394240"/>
              <a:ext cx="841391" cy="326600"/>
            </a:xfrm>
            <a:prstGeom prst="rect">
              <a:avLst/>
            </a:prstGeom>
            <a:solidFill>
              <a:srgbClr val="FFFFFF"/>
            </a:solidFill>
            <a:ln w="12700" cap="flat">
              <a:noFill/>
              <a:miter lim="400000"/>
            </a:ln>
            <a:effectLst/>
          </p:spPr>
          <p:txBody>
            <a:bodyPr wrap="square" lIns="50800" tIns="50800" rIns="50800" bIns="50800" numCol="1" anchor="ctr">
              <a:noAutofit/>
            </a:bodyPr>
            <a:lstStyle/>
            <a:p>
              <a:pPr/>
            </a:p>
          </p:txBody>
        </p:sp>
      </p:grpSp>
      <p:grpSp>
        <p:nvGrpSpPr>
          <p:cNvPr id="762" name="Group"/>
          <p:cNvGrpSpPr/>
          <p:nvPr/>
        </p:nvGrpSpPr>
        <p:grpSpPr>
          <a:xfrm>
            <a:off x="859311" y="1783233"/>
            <a:ext cx="3443174" cy="1583904"/>
            <a:chOff x="0" y="0"/>
            <a:chExt cx="3443173" cy="1583903"/>
          </a:xfrm>
        </p:grpSpPr>
        <p:sp>
          <p:nvSpPr>
            <p:cNvPr id="760" name="Shape 917"/>
            <p:cNvSpPr txBox="1"/>
            <p:nvPr/>
          </p:nvSpPr>
          <p:spPr>
            <a:xfrm>
              <a:off x="0" y="0"/>
              <a:ext cx="3443174" cy="6477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lstStyle>
            <a:p>
              <a:pPr/>
              <a:r>
                <a:t> compute nodes</a:t>
              </a:r>
            </a:p>
          </p:txBody>
        </p:sp>
        <p:sp>
          <p:nvSpPr>
            <p:cNvPr id="761" name="Line"/>
            <p:cNvSpPr/>
            <p:nvPr/>
          </p:nvSpPr>
          <p:spPr>
            <a:xfrm>
              <a:off x="1943848" y="781973"/>
              <a:ext cx="1291141" cy="801931"/>
            </a:xfrm>
            <a:prstGeom prst="line">
              <a:avLst/>
            </a:prstGeom>
            <a:noFill/>
            <a:ln w="25400" cap="flat">
              <a:solidFill>
                <a:schemeClr val="accent6"/>
              </a:solidFill>
              <a:prstDash val="solid"/>
              <a:round/>
              <a:tailEnd type="triangle" w="med" len="me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grpSp>
      <p:grpSp>
        <p:nvGrpSpPr>
          <p:cNvPr id="765" name="Group"/>
          <p:cNvGrpSpPr/>
          <p:nvPr/>
        </p:nvGrpSpPr>
        <p:grpSpPr>
          <a:xfrm>
            <a:off x="720220" y="7321756"/>
            <a:ext cx="3624999" cy="647701"/>
            <a:chOff x="0" y="0"/>
            <a:chExt cx="3624997" cy="647700"/>
          </a:xfrm>
        </p:grpSpPr>
        <p:sp>
          <p:nvSpPr>
            <p:cNvPr id="763" name="Shape 940"/>
            <p:cNvSpPr txBox="1"/>
            <p:nvPr/>
          </p:nvSpPr>
          <p:spPr>
            <a:xfrm>
              <a:off x="0" y="0"/>
              <a:ext cx="2502713" cy="6477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login nodes</a:t>
              </a:r>
            </a:p>
          </p:txBody>
        </p:sp>
        <p:sp>
          <p:nvSpPr>
            <p:cNvPr id="764" name="Line"/>
            <p:cNvSpPr/>
            <p:nvPr/>
          </p:nvSpPr>
          <p:spPr>
            <a:xfrm>
              <a:off x="2635469" y="323850"/>
              <a:ext cx="989529" cy="1"/>
            </a:xfrm>
            <a:prstGeom prst="line">
              <a:avLst/>
            </a:prstGeom>
            <a:noFill/>
            <a:ln w="25400" cap="flat">
              <a:solidFill>
                <a:schemeClr val="accent6"/>
              </a:solidFill>
              <a:prstDash val="solid"/>
              <a:round/>
              <a:tailEnd type="triangle" w="med" len="me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7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62" grpId="1"/>
      <p:bldP build="whole" bldLvl="1" animBg="1" rev="0" advAuto="0" spid="765" grpId="2"/>
    </p:bld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7" name="Shape 981"/>
          <p:cNvSpPr txBox="1"/>
          <p:nvPr>
            <p:ph type="sldNum" sz="quarter" idx="2"/>
          </p:nvPr>
        </p:nvSpPr>
        <p:spPr>
          <a:xfrm>
            <a:off x="11985790" y="9232738"/>
            <a:ext cx="368768" cy="352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68" name="Shape 982"/>
          <p:cNvSpPr txBox="1"/>
          <p:nvPr/>
        </p:nvSpPr>
        <p:spPr>
          <a:xfrm>
            <a:off x="2398268" y="924211"/>
            <a:ext cx="8291930" cy="132080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000"/>
            </a:pPr>
            <a:r>
              <a:rPr b="1">
                <a:latin typeface="+mn-lt"/>
                <a:ea typeface="+mn-ea"/>
                <a:cs typeface="+mn-cs"/>
                <a:sym typeface="Helvetica"/>
              </a:rPr>
              <a:t>http</a:t>
            </a:r>
            <a:r>
              <a:t>://quest.northwestern.edu:3000</a:t>
            </a:r>
          </a:p>
        </p:txBody>
      </p:sp>
      <p:sp>
        <p:nvSpPr>
          <p:cNvPr id="769" name="Shape 949"/>
          <p:cNvSpPr txBox="1"/>
          <p:nvPr/>
        </p:nvSpPr>
        <p:spPr>
          <a:xfrm>
            <a:off x="3936603" y="16559"/>
            <a:ext cx="5131594"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5600">
                <a:solidFill>
                  <a:srgbClr val="53585F"/>
                </a:solidFill>
                <a:latin typeface="+mn-lt"/>
                <a:ea typeface="+mn-ea"/>
                <a:cs typeface="+mn-cs"/>
                <a:sym typeface="Helvetica"/>
              </a:defRPr>
            </a:lvl1pPr>
          </a:lstStyle>
          <a:p>
            <a:pPr/>
            <a:r>
              <a:t>Login to Quest</a:t>
            </a:r>
          </a:p>
        </p:txBody>
      </p:sp>
      <p:pic>
        <p:nvPicPr>
          <p:cNvPr id="770" name="Screen Shot 2020-04-21 at 5.02.34 PM.png" descr="Screen Shot 2020-04-21 at 5.02.34 PM.png"/>
          <p:cNvPicPr>
            <a:picLocks noChangeAspect="1"/>
          </p:cNvPicPr>
          <p:nvPr/>
        </p:nvPicPr>
        <p:blipFill>
          <a:blip r:embed="rId2">
            <a:extLst/>
          </a:blip>
          <a:stretch>
            <a:fillRect/>
          </a:stretch>
        </p:blipFill>
        <p:spPr>
          <a:xfrm>
            <a:off x="3801032" y="2552700"/>
            <a:ext cx="5486401" cy="4648200"/>
          </a:xfrm>
          <a:prstGeom prst="rect">
            <a:avLst/>
          </a:prstGeom>
          <a:ln w="25400">
            <a:solidFill>
              <a:schemeClr val="accent6"/>
            </a:solidFill>
          </a:ln>
        </p:spPr>
      </p:pic>
      <p:sp>
        <p:nvSpPr>
          <p:cNvPr id="771" name="Shape 982"/>
          <p:cNvSpPr txBox="1"/>
          <p:nvPr/>
        </p:nvSpPr>
        <p:spPr>
          <a:xfrm>
            <a:off x="5315966" y="7843522"/>
            <a:ext cx="2372869"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i="1" sz="4000">
                <a:latin typeface="+mn-lt"/>
                <a:ea typeface="+mn-ea"/>
                <a:cs typeface="+mn-cs"/>
                <a:sym typeface="Helvetica"/>
              </a:defRPr>
            </a:lvl1pPr>
          </a:lstStyle>
          <a:p>
            <a:pPr/>
            <a:r>
              <a:t>Success!</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73" name="Picture 2" descr="Picture 2"/>
          <p:cNvPicPr>
            <a:picLocks noChangeAspect="1"/>
          </p:cNvPicPr>
          <p:nvPr/>
        </p:nvPicPr>
        <p:blipFill>
          <a:blip r:embed="rId2">
            <a:extLst/>
          </a:blip>
          <a:stretch>
            <a:fillRect/>
          </a:stretch>
        </p:blipFill>
        <p:spPr>
          <a:xfrm>
            <a:off x="4217591" y="3682763"/>
            <a:ext cx="5041901" cy="2462214"/>
          </a:xfrm>
          <a:prstGeom prst="rect">
            <a:avLst/>
          </a:prstGeom>
          <a:ln w="12700">
            <a:miter lim="400000"/>
          </a:ln>
        </p:spPr>
      </p:pic>
      <p:sp>
        <p:nvSpPr>
          <p:cNvPr id="774" name="Shape 928"/>
          <p:cNvSpPr txBox="1"/>
          <p:nvPr/>
        </p:nvSpPr>
        <p:spPr>
          <a:xfrm>
            <a:off x="4509520" y="7410656"/>
            <a:ext cx="1232308"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400"/>
            </a:pPr>
            <a:r>
              <a:t>quser</a:t>
            </a:r>
            <a:r>
              <a:t>21</a:t>
            </a:r>
          </a:p>
        </p:txBody>
      </p:sp>
      <p:sp>
        <p:nvSpPr>
          <p:cNvPr id="775" name="Shape 929"/>
          <p:cNvSpPr txBox="1"/>
          <p:nvPr/>
        </p:nvSpPr>
        <p:spPr>
          <a:xfrm>
            <a:off x="6101586" y="7410656"/>
            <a:ext cx="1232307"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400"/>
            </a:pPr>
            <a:r>
              <a:t>quser</a:t>
            </a:r>
            <a:r>
              <a:t>22</a:t>
            </a:r>
          </a:p>
        </p:txBody>
      </p:sp>
      <p:sp>
        <p:nvSpPr>
          <p:cNvPr id="776" name="Shape 930"/>
          <p:cNvSpPr txBox="1"/>
          <p:nvPr/>
        </p:nvSpPr>
        <p:spPr>
          <a:xfrm>
            <a:off x="7693650" y="7410656"/>
            <a:ext cx="1232307"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400"/>
            </a:pPr>
            <a:r>
              <a:t>quser</a:t>
            </a:r>
            <a:r>
              <a:t>23</a:t>
            </a:r>
          </a:p>
        </p:txBody>
      </p:sp>
      <p:sp>
        <p:nvSpPr>
          <p:cNvPr id="777" name="Shape 931"/>
          <p:cNvSpPr txBox="1"/>
          <p:nvPr/>
        </p:nvSpPr>
        <p:spPr>
          <a:xfrm>
            <a:off x="9285716" y="7410656"/>
            <a:ext cx="1232307"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400"/>
            </a:pPr>
            <a:r>
              <a:t>quser</a:t>
            </a:r>
            <a:r>
              <a:t>24</a:t>
            </a:r>
          </a:p>
        </p:txBody>
      </p:sp>
      <p:sp>
        <p:nvSpPr>
          <p:cNvPr id="778" name="Shape 932"/>
          <p:cNvSpPr/>
          <p:nvPr/>
        </p:nvSpPr>
        <p:spPr>
          <a:xfrm>
            <a:off x="6076592" y="7366387"/>
            <a:ext cx="1270002" cy="558437"/>
          </a:xfrm>
          <a:prstGeom prst="rect">
            <a:avLst/>
          </a:prstGeom>
          <a:ln w="25400">
            <a:solidFill>
              <a:srgbClr val="85888D"/>
            </a:solidFill>
            <a:miter lim="400000"/>
          </a:ln>
          <a:effectLst>
            <a:outerShdw sx="100000" sy="100000" kx="0" ky="0" algn="b" rotWithShape="0" blurRad="25400" dist="25400" dir="2388334">
              <a:srgbClr val="000000">
                <a:alpha val="79310"/>
              </a:srgbClr>
            </a:outerShdw>
          </a:effectLst>
        </p:spPr>
        <p:txBody>
          <a:bodyPr lIns="50800" tIns="50800" rIns="50800" bIns="50800" anchor="ctr"/>
          <a:lstStyle/>
          <a:p>
            <a:pPr>
              <a:defRPr sz="2400">
                <a:solidFill>
                  <a:srgbClr val="FFFFFF"/>
                </a:solidFill>
              </a:defRPr>
            </a:pPr>
          </a:p>
        </p:txBody>
      </p:sp>
      <p:sp>
        <p:nvSpPr>
          <p:cNvPr id="779" name="Shape 933"/>
          <p:cNvSpPr/>
          <p:nvPr/>
        </p:nvSpPr>
        <p:spPr>
          <a:xfrm>
            <a:off x="4490673" y="7366387"/>
            <a:ext cx="1270002" cy="558437"/>
          </a:xfrm>
          <a:prstGeom prst="rect">
            <a:avLst/>
          </a:prstGeom>
          <a:ln w="25400">
            <a:solidFill>
              <a:srgbClr val="85888D"/>
            </a:solidFill>
            <a:miter lim="400000"/>
          </a:ln>
          <a:effectLst>
            <a:outerShdw sx="100000" sy="100000" kx="0" ky="0" algn="b" rotWithShape="0" blurRad="25400" dist="25400" dir="2388334">
              <a:srgbClr val="000000">
                <a:alpha val="79310"/>
              </a:srgbClr>
            </a:outerShdw>
          </a:effectLst>
        </p:spPr>
        <p:txBody>
          <a:bodyPr lIns="50800" tIns="50800" rIns="50800" bIns="50800" anchor="ctr"/>
          <a:lstStyle/>
          <a:p>
            <a:pPr>
              <a:defRPr sz="2400">
                <a:solidFill>
                  <a:srgbClr val="FFFFFF"/>
                </a:solidFill>
              </a:defRPr>
            </a:pPr>
          </a:p>
        </p:txBody>
      </p:sp>
      <p:sp>
        <p:nvSpPr>
          <p:cNvPr id="780" name="Shape 934"/>
          <p:cNvSpPr/>
          <p:nvPr/>
        </p:nvSpPr>
        <p:spPr>
          <a:xfrm>
            <a:off x="7680951" y="7366387"/>
            <a:ext cx="1270002" cy="558437"/>
          </a:xfrm>
          <a:prstGeom prst="rect">
            <a:avLst/>
          </a:prstGeom>
          <a:ln w="25400">
            <a:solidFill>
              <a:srgbClr val="85888D"/>
            </a:solidFill>
            <a:miter lim="400000"/>
          </a:ln>
          <a:effectLst>
            <a:outerShdw sx="100000" sy="100000" kx="0" ky="0" algn="b" rotWithShape="0" blurRad="25400" dist="25400" dir="2388334">
              <a:srgbClr val="000000">
                <a:alpha val="79310"/>
              </a:srgbClr>
            </a:outerShdw>
          </a:effectLst>
        </p:spPr>
        <p:txBody>
          <a:bodyPr lIns="50800" tIns="50800" rIns="50800" bIns="50800" anchor="ctr"/>
          <a:lstStyle/>
          <a:p>
            <a:pPr>
              <a:defRPr sz="2400">
                <a:solidFill>
                  <a:srgbClr val="FFFFFF"/>
                </a:solidFill>
              </a:defRPr>
            </a:pPr>
          </a:p>
        </p:txBody>
      </p:sp>
      <p:sp>
        <p:nvSpPr>
          <p:cNvPr id="781" name="Shape 935"/>
          <p:cNvSpPr/>
          <p:nvPr/>
        </p:nvSpPr>
        <p:spPr>
          <a:xfrm>
            <a:off x="9273016" y="7366387"/>
            <a:ext cx="1270002" cy="558437"/>
          </a:xfrm>
          <a:prstGeom prst="rect">
            <a:avLst/>
          </a:prstGeom>
          <a:ln w="25400">
            <a:solidFill>
              <a:srgbClr val="85888D"/>
            </a:solidFill>
            <a:miter lim="400000"/>
          </a:ln>
          <a:effectLst>
            <a:outerShdw sx="100000" sy="100000" kx="0" ky="0" algn="b" rotWithShape="0" blurRad="25400" dist="25400" dir="2388334">
              <a:srgbClr val="000000">
                <a:alpha val="79310"/>
              </a:srgbClr>
            </a:outerShdw>
          </a:effectLst>
        </p:spPr>
        <p:txBody>
          <a:bodyPr lIns="50800" tIns="50800" rIns="50800" bIns="50800" anchor="ctr"/>
          <a:lstStyle/>
          <a:p>
            <a:pPr>
              <a:defRPr sz="2400">
                <a:solidFill>
                  <a:srgbClr val="FFFFFF"/>
                </a:solidFill>
              </a:defRPr>
            </a:pPr>
          </a:p>
        </p:txBody>
      </p:sp>
      <p:sp>
        <p:nvSpPr>
          <p:cNvPr id="782" name="Shape 936"/>
          <p:cNvSpPr/>
          <p:nvPr/>
        </p:nvSpPr>
        <p:spPr>
          <a:xfrm>
            <a:off x="8596943" y="6185413"/>
            <a:ext cx="837917" cy="1109173"/>
          </a:xfrm>
          <a:prstGeom prst="line">
            <a:avLst/>
          </a:prstGeom>
          <a:ln w="25400">
            <a:solidFill>
              <a:schemeClr val="accent6"/>
            </a:solidFill>
            <a:miter lim="400000"/>
            <a:tailEnd type="triangle"/>
          </a:ln>
        </p:spPr>
        <p:txBody>
          <a:bodyPr lIns="45718" tIns="45718" rIns="45718" bIns="45718"/>
          <a:lstStyle/>
          <a:p>
            <a:pPr/>
          </a:p>
        </p:txBody>
      </p:sp>
      <p:sp>
        <p:nvSpPr>
          <p:cNvPr id="783" name="Shape 937"/>
          <p:cNvSpPr/>
          <p:nvPr/>
        </p:nvSpPr>
        <p:spPr>
          <a:xfrm>
            <a:off x="8441102" y="6179505"/>
            <a:ext cx="2" cy="1113334"/>
          </a:xfrm>
          <a:prstGeom prst="line">
            <a:avLst/>
          </a:prstGeom>
          <a:ln w="25400">
            <a:solidFill>
              <a:schemeClr val="accent6"/>
            </a:solidFill>
            <a:miter lim="400000"/>
            <a:tailEnd type="triangle"/>
          </a:ln>
        </p:spPr>
        <p:txBody>
          <a:bodyPr lIns="45718" tIns="45718" rIns="45718" bIns="45718"/>
          <a:lstStyle/>
          <a:p>
            <a:pPr/>
          </a:p>
        </p:txBody>
      </p:sp>
      <p:sp>
        <p:nvSpPr>
          <p:cNvPr id="784" name="Shape 938"/>
          <p:cNvSpPr/>
          <p:nvPr/>
        </p:nvSpPr>
        <p:spPr>
          <a:xfrm flipH="1">
            <a:off x="7187493" y="6179504"/>
            <a:ext cx="1122314" cy="1122314"/>
          </a:xfrm>
          <a:prstGeom prst="line">
            <a:avLst/>
          </a:prstGeom>
          <a:ln w="25400">
            <a:solidFill>
              <a:schemeClr val="accent6"/>
            </a:solidFill>
            <a:miter lim="400000"/>
            <a:tailEnd type="triangle"/>
          </a:ln>
        </p:spPr>
        <p:txBody>
          <a:bodyPr lIns="45718" tIns="45718" rIns="45718" bIns="45718"/>
          <a:lstStyle/>
          <a:p>
            <a:pPr/>
          </a:p>
        </p:txBody>
      </p:sp>
      <p:sp>
        <p:nvSpPr>
          <p:cNvPr id="785" name="Shape 939"/>
          <p:cNvSpPr/>
          <p:nvPr/>
        </p:nvSpPr>
        <p:spPr>
          <a:xfrm flipH="1">
            <a:off x="5806611" y="6172272"/>
            <a:ext cx="2347353" cy="1132313"/>
          </a:xfrm>
          <a:prstGeom prst="line">
            <a:avLst/>
          </a:prstGeom>
          <a:ln w="25400">
            <a:solidFill>
              <a:schemeClr val="accent6"/>
            </a:solidFill>
            <a:miter lim="400000"/>
            <a:tailEnd type="triangle"/>
          </a:ln>
        </p:spPr>
        <p:txBody>
          <a:bodyPr lIns="45718" tIns="45718" rIns="45718" bIns="45718"/>
          <a:lstStyle/>
          <a:p>
            <a:pPr/>
          </a:p>
        </p:txBody>
      </p:sp>
      <p:sp>
        <p:nvSpPr>
          <p:cNvPr id="786" name="Rectangle"/>
          <p:cNvSpPr/>
          <p:nvPr/>
        </p:nvSpPr>
        <p:spPr>
          <a:xfrm>
            <a:off x="4144732" y="3396936"/>
            <a:ext cx="3984077" cy="2745970"/>
          </a:xfrm>
          <a:prstGeom prst="rect">
            <a:avLst/>
          </a:prstGeom>
          <a:solidFill>
            <a:srgbClr val="FFFFFF"/>
          </a:solidFill>
          <a:ln w="12700">
            <a:miter lim="400000"/>
          </a:ln>
        </p:spPr>
        <p:txBody>
          <a:bodyPr lIns="50800" tIns="50800" rIns="50800" bIns="50800" anchor="ctr"/>
          <a:lstStyle/>
          <a:p>
            <a:pPr/>
          </a:p>
        </p:txBody>
      </p:sp>
      <p:sp>
        <p:nvSpPr>
          <p:cNvPr id="787" name="Rectangle"/>
          <p:cNvSpPr/>
          <p:nvPr/>
        </p:nvSpPr>
        <p:spPr>
          <a:xfrm>
            <a:off x="5052762" y="3272579"/>
            <a:ext cx="3984078" cy="2745970"/>
          </a:xfrm>
          <a:prstGeom prst="rect">
            <a:avLst/>
          </a:prstGeom>
          <a:solidFill>
            <a:srgbClr val="FFFFFF"/>
          </a:solidFill>
          <a:ln w="12700">
            <a:miter lim="400000"/>
          </a:ln>
        </p:spPr>
        <p:txBody>
          <a:bodyPr lIns="50800" tIns="50800" rIns="50800" bIns="50800" anchor="ctr"/>
          <a:lstStyle/>
          <a:p>
            <a:pPr/>
          </a:p>
        </p:txBody>
      </p:sp>
      <p:sp>
        <p:nvSpPr>
          <p:cNvPr id="788" name="Rectangle"/>
          <p:cNvSpPr/>
          <p:nvPr/>
        </p:nvSpPr>
        <p:spPr>
          <a:xfrm>
            <a:off x="5829957" y="2890339"/>
            <a:ext cx="3984077" cy="2745970"/>
          </a:xfrm>
          <a:prstGeom prst="rect">
            <a:avLst/>
          </a:prstGeom>
          <a:solidFill>
            <a:srgbClr val="FFFFFF"/>
          </a:solidFill>
          <a:ln w="12700">
            <a:miter lim="400000"/>
          </a:ln>
        </p:spPr>
        <p:txBody>
          <a:bodyPr lIns="50800" tIns="50800" rIns="50800" bIns="50800" anchor="ctr"/>
          <a:lstStyle/>
          <a:p>
            <a:pPr/>
          </a:p>
        </p:txBody>
      </p:sp>
      <p:sp>
        <p:nvSpPr>
          <p:cNvPr id="789" name="Shape 215"/>
          <p:cNvSpPr txBox="1"/>
          <p:nvPr>
            <p:ph type="sldNum" sz="quarter" idx="2"/>
          </p:nvPr>
        </p:nvSpPr>
        <p:spPr>
          <a:xfrm>
            <a:off x="11985793" y="9232741"/>
            <a:ext cx="368767" cy="35199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90" name="Shape 949"/>
          <p:cNvSpPr txBox="1"/>
          <p:nvPr/>
        </p:nvSpPr>
        <p:spPr>
          <a:xfrm>
            <a:off x="712621" y="219649"/>
            <a:ext cx="11579556"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700">
                <a:solidFill>
                  <a:srgbClr val="53585F"/>
                </a:solidFill>
              </a:defRPr>
            </a:pPr>
            <a:r>
              <a:t>Quest: </a:t>
            </a:r>
            <a:r>
              <a:t>High Performance Compute Cluster</a:t>
            </a:r>
          </a:p>
        </p:txBody>
      </p:sp>
      <p:grpSp>
        <p:nvGrpSpPr>
          <p:cNvPr id="793" name="Group"/>
          <p:cNvGrpSpPr/>
          <p:nvPr/>
        </p:nvGrpSpPr>
        <p:grpSpPr>
          <a:xfrm>
            <a:off x="3981450" y="3181717"/>
            <a:ext cx="5041900" cy="2720840"/>
            <a:chOff x="0" y="0"/>
            <a:chExt cx="5041900" cy="2720839"/>
          </a:xfrm>
        </p:grpSpPr>
        <p:pic>
          <p:nvPicPr>
            <p:cNvPr id="791" name="Picture 2" descr="Picture 2"/>
            <p:cNvPicPr>
              <a:picLocks noChangeAspect="1"/>
            </p:cNvPicPr>
            <p:nvPr/>
          </p:nvPicPr>
          <p:blipFill>
            <a:blip r:embed="rId2">
              <a:extLst/>
            </a:blip>
            <a:stretch>
              <a:fillRect/>
            </a:stretch>
          </p:blipFill>
          <p:spPr>
            <a:xfrm>
              <a:off x="0" y="0"/>
              <a:ext cx="5041900" cy="2462214"/>
            </a:xfrm>
            <a:prstGeom prst="rect">
              <a:avLst/>
            </a:prstGeom>
            <a:ln w="12700" cap="flat">
              <a:noFill/>
              <a:miter lim="400000"/>
            </a:ln>
            <a:effectLst/>
          </p:spPr>
        </p:pic>
        <p:sp>
          <p:nvSpPr>
            <p:cNvPr id="792" name="Rectangle"/>
            <p:cNvSpPr/>
            <p:nvPr/>
          </p:nvSpPr>
          <p:spPr>
            <a:xfrm>
              <a:off x="3928671" y="2394240"/>
              <a:ext cx="841391" cy="326600"/>
            </a:xfrm>
            <a:prstGeom prst="rect">
              <a:avLst/>
            </a:prstGeom>
            <a:solidFill>
              <a:srgbClr val="FFFFFF"/>
            </a:solidFill>
            <a:ln w="12700" cap="flat">
              <a:noFill/>
              <a:miter lim="400000"/>
            </a:ln>
            <a:effectLst/>
          </p:spPr>
          <p:txBody>
            <a:bodyPr wrap="square" lIns="50800" tIns="50800" rIns="50800" bIns="50800" numCol="1" anchor="ctr">
              <a:noAutofit/>
            </a:bodyPr>
            <a:lstStyle/>
            <a:p>
              <a:pPr/>
            </a:p>
          </p:txBody>
        </p:sp>
      </p:grpSp>
      <p:grpSp>
        <p:nvGrpSpPr>
          <p:cNvPr id="796" name="Group"/>
          <p:cNvGrpSpPr/>
          <p:nvPr/>
        </p:nvGrpSpPr>
        <p:grpSpPr>
          <a:xfrm>
            <a:off x="859311" y="1783233"/>
            <a:ext cx="3443174" cy="1583904"/>
            <a:chOff x="0" y="0"/>
            <a:chExt cx="3443173" cy="1583903"/>
          </a:xfrm>
        </p:grpSpPr>
        <p:sp>
          <p:nvSpPr>
            <p:cNvPr id="794" name="Shape 917"/>
            <p:cNvSpPr txBox="1"/>
            <p:nvPr/>
          </p:nvSpPr>
          <p:spPr>
            <a:xfrm>
              <a:off x="0" y="0"/>
              <a:ext cx="3443174"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lstStyle>
            <a:p>
              <a:pPr/>
              <a:r>
                <a:t> compute nodes</a:t>
              </a:r>
            </a:p>
          </p:txBody>
        </p:sp>
        <p:sp>
          <p:nvSpPr>
            <p:cNvPr id="795" name="Line"/>
            <p:cNvSpPr/>
            <p:nvPr/>
          </p:nvSpPr>
          <p:spPr>
            <a:xfrm>
              <a:off x="1943848" y="781973"/>
              <a:ext cx="1291141" cy="801931"/>
            </a:xfrm>
            <a:prstGeom prst="line">
              <a:avLst/>
            </a:prstGeom>
            <a:noFill/>
            <a:ln w="25400" cap="flat">
              <a:solidFill>
                <a:schemeClr val="accent6"/>
              </a:solidFill>
              <a:prstDash val="solid"/>
              <a:round/>
              <a:tailEnd type="triangle" w="med" len="me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grpSp>
      <p:grpSp>
        <p:nvGrpSpPr>
          <p:cNvPr id="799" name="Group"/>
          <p:cNvGrpSpPr/>
          <p:nvPr/>
        </p:nvGrpSpPr>
        <p:grpSpPr>
          <a:xfrm>
            <a:off x="720220" y="7321756"/>
            <a:ext cx="3624998" cy="647701"/>
            <a:chOff x="0" y="0"/>
            <a:chExt cx="3624997" cy="647700"/>
          </a:xfrm>
        </p:grpSpPr>
        <p:sp>
          <p:nvSpPr>
            <p:cNvPr id="797" name="Shape 940"/>
            <p:cNvSpPr txBox="1"/>
            <p:nvPr/>
          </p:nvSpPr>
          <p:spPr>
            <a:xfrm>
              <a:off x="0" y="0"/>
              <a:ext cx="2502713" cy="6477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login nodes</a:t>
              </a:r>
            </a:p>
          </p:txBody>
        </p:sp>
        <p:sp>
          <p:nvSpPr>
            <p:cNvPr id="798" name="Line"/>
            <p:cNvSpPr/>
            <p:nvPr/>
          </p:nvSpPr>
          <p:spPr>
            <a:xfrm>
              <a:off x="2635469" y="323850"/>
              <a:ext cx="989529" cy="1"/>
            </a:xfrm>
            <a:prstGeom prst="line">
              <a:avLst/>
            </a:prstGeom>
            <a:noFill/>
            <a:ln w="25400" cap="flat">
              <a:solidFill>
                <a:schemeClr val="accent6"/>
              </a:solidFill>
              <a:prstDash val="solid"/>
              <a:round/>
              <a:tailEnd type="triangle" w="med" len="me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grpSp>
      <p:sp>
        <p:nvSpPr>
          <p:cNvPr id="800" name="Rectangle"/>
          <p:cNvSpPr/>
          <p:nvPr/>
        </p:nvSpPr>
        <p:spPr>
          <a:xfrm>
            <a:off x="4458313" y="7318191"/>
            <a:ext cx="1360122" cy="657971"/>
          </a:xfrm>
          <a:prstGeom prst="rect">
            <a:avLst/>
          </a:prstGeom>
          <a:ln w="25400">
            <a:solidFill>
              <a:schemeClr val="accent1"/>
            </a:solidFill>
          </a:ln>
          <a:effectLst>
            <a:outerShdw sx="100000" sy="100000" kx="0" ky="0" algn="b" rotWithShape="0" blurRad="38100" dist="25400" dir="5400000">
              <a:srgbClr val="000000">
                <a:alpha val="50000"/>
              </a:srgbClr>
            </a:outerShdw>
          </a:effectLst>
        </p:spPr>
        <p:txBody>
          <a:bodyPr lIns="50800" tIns="50800" rIns="50800" bIns="50800" anchor="ctr"/>
          <a:lstStyle/>
          <a:p>
            <a:pP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2" name="Interactive on Quest"/>
          <p:cNvSpPr txBox="1"/>
          <p:nvPr>
            <p:ph type="title"/>
          </p:nvPr>
        </p:nvSpPr>
        <p:spPr>
          <a:prstGeom prst="rect">
            <a:avLst/>
          </a:prstGeom>
        </p:spPr>
        <p:txBody>
          <a:bodyPr/>
          <a:lstStyle/>
          <a:p>
            <a:pPr/>
            <a:r>
              <a:t>Interactive on Quest</a:t>
            </a:r>
          </a:p>
        </p:txBody>
      </p:sp>
      <p:sp>
        <p:nvSpPr>
          <p:cNvPr id="803" name="Body"/>
          <p:cNvSpPr txBox="1"/>
          <p:nvPr>
            <p:ph type="body" sz="quarter" idx="1"/>
          </p:nvPr>
        </p:nvSpPr>
        <p:spPr>
          <a:prstGeom prst="rect">
            <a:avLst/>
          </a:prstGeom>
        </p:spPr>
        <p:txBody>
          <a:bodyPr/>
          <a:lstStyle/>
          <a:p>
            <a:pPr/>
          </a:p>
        </p:txBody>
      </p:sp>
      <p:sp>
        <p:nvSpPr>
          <p:cNvPr id="80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6" name="BREAK"/>
          <p:cNvSpPr txBox="1"/>
          <p:nvPr>
            <p:ph type="title"/>
          </p:nvPr>
        </p:nvSpPr>
        <p:spPr>
          <a:prstGeom prst="rect">
            <a:avLst/>
          </a:prstGeom>
        </p:spPr>
        <p:txBody>
          <a:bodyPr/>
          <a:lstStyle/>
          <a:p>
            <a:pPr/>
            <a:r>
              <a:t>BREAK</a:t>
            </a:r>
          </a:p>
        </p:txBody>
      </p:sp>
      <p:sp>
        <p:nvSpPr>
          <p:cNvPr id="80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9" name="Slide Number Placeholder 3"/>
          <p:cNvSpPr txBox="1"/>
          <p:nvPr>
            <p:ph type="sldNum" sz="quarter" idx="2"/>
          </p:nvPr>
        </p:nvSpPr>
        <p:spPr>
          <a:xfrm>
            <a:off x="11985790" y="9232738"/>
            <a:ext cx="368768" cy="352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810" name="Screen Shot 2020-04-13 at 5.03.54 PM.png" descr="Screen Shot 2020-04-13 at 5.03.54 PM.png"/>
          <p:cNvPicPr>
            <a:picLocks noChangeAspect="1"/>
          </p:cNvPicPr>
          <p:nvPr/>
        </p:nvPicPr>
        <p:blipFill>
          <a:blip r:embed="rId2">
            <a:extLst/>
          </a:blip>
          <a:stretch>
            <a:fillRect/>
          </a:stretch>
        </p:blipFill>
        <p:spPr>
          <a:xfrm>
            <a:off x="1416050" y="863252"/>
            <a:ext cx="10172700" cy="7200901"/>
          </a:xfrm>
          <a:prstGeom prst="rect">
            <a:avLst/>
          </a:prstGeom>
          <a:ln w="63500">
            <a:solidFill>
              <a:srgbClr val="000000"/>
            </a:solidFill>
            <a:miter lim="400000"/>
          </a:ln>
        </p:spPr>
      </p:pic>
      <p:sp>
        <p:nvSpPr>
          <p:cNvPr id="811" name="Rectangle"/>
          <p:cNvSpPr/>
          <p:nvPr/>
        </p:nvSpPr>
        <p:spPr>
          <a:xfrm>
            <a:off x="1460500" y="5332519"/>
            <a:ext cx="10083800" cy="518304"/>
          </a:xfrm>
          <a:prstGeom prst="rect">
            <a:avLst/>
          </a:prstGeom>
          <a:solidFill>
            <a:srgbClr val="E9EE12">
              <a:alpha val="20398"/>
            </a:srgbClr>
          </a:solidFill>
          <a:ln w="38100">
            <a:solidFill>
              <a:srgbClr val="EAEE13">
                <a:alpha val="20398"/>
              </a:srgbClr>
            </a:solidFill>
          </a:ln>
        </p:spPr>
        <p:txBody>
          <a:bodyPr lIns="50800" tIns="50800" rIns="50800" bIns="50800" anchor="ctr"/>
          <a:lstStyle/>
          <a:p>
            <a:pPr>
              <a:defRPr>
                <a:solidFill>
                  <a:srgbClr val="FFFFFF"/>
                </a:solidFill>
              </a:defRPr>
            </a:pP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3" name="Slide Number Placeholder 3"/>
          <p:cNvSpPr txBox="1"/>
          <p:nvPr>
            <p:ph type="sldNum" sz="quarter" idx="2"/>
          </p:nvPr>
        </p:nvSpPr>
        <p:spPr>
          <a:xfrm>
            <a:off x="11985790" y="9232738"/>
            <a:ext cx="368768" cy="352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814" name="Screen Shot 2020-04-13 at 5.03.54 PM.png" descr="Screen Shot 2020-04-13 at 5.03.54 PM.png"/>
          <p:cNvPicPr>
            <a:picLocks noChangeAspect="1"/>
          </p:cNvPicPr>
          <p:nvPr/>
        </p:nvPicPr>
        <p:blipFill>
          <a:blip r:embed="rId2">
            <a:extLst/>
          </a:blip>
          <a:stretch>
            <a:fillRect/>
          </a:stretch>
        </p:blipFill>
        <p:spPr>
          <a:xfrm>
            <a:off x="1416050" y="863252"/>
            <a:ext cx="10172700" cy="7200901"/>
          </a:xfrm>
          <a:prstGeom prst="rect">
            <a:avLst/>
          </a:prstGeom>
          <a:ln w="63500">
            <a:solidFill>
              <a:srgbClr val="000000"/>
            </a:solidFill>
            <a:miter lim="400000"/>
          </a:ln>
        </p:spPr>
      </p:pic>
      <p:sp>
        <p:nvSpPr>
          <p:cNvPr id="815" name="Rectangle"/>
          <p:cNvSpPr/>
          <p:nvPr/>
        </p:nvSpPr>
        <p:spPr>
          <a:xfrm>
            <a:off x="1460500" y="5980219"/>
            <a:ext cx="10083800" cy="313899"/>
          </a:xfrm>
          <a:prstGeom prst="rect">
            <a:avLst/>
          </a:prstGeom>
          <a:solidFill>
            <a:srgbClr val="E9EE12">
              <a:alpha val="20398"/>
            </a:srgbClr>
          </a:solidFill>
          <a:ln w="38100">
            <a:solidFill>
              <a:srgbClr val="EAEE13">
                <a:alpha val="20398"/>
              </a:srgbClr>
            </a:solidFill>
          </a:ln>
        </p:spPr>
        <p:txBody>
          <a:bodyPr lIns="50800" tIns="50800" rIns="50800" bIns="50800" anchor="ctr"/>
          <a:lstStyle/>
          <a:p>
            <a:pPr>
              <a:defRPr>
                <a:solidFill>
                  <a:srgbClr val="FFFFFF"/>
                </a:solidFill>
              </a:defRPr>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Slide Number Placeholder 3"/>
          <p:cNvSpPr txBox="1"/>
          <p:nvPr>
            <p:ph type="sldNum" sz="quarter" idx="2"/>
          </p:nvPr>
        </p:nvSpPr>
        <p:spPr>
          <a:xfrm>
            <a:off x="12098803" y="9232741"/>
            <a:ext cx="255757" cy="35199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6" name="Shape 949"/>
          <p:cNvSpPr txBox="1"/>
          <p:nvPr/>
        </p:nvSpPr>
        <p:spPr>
          <a:xfrm>
            <a:off x="3540888" y="857524"/>
            <a:ext cx="5653520" cy="1308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900">
                <a:solidFill>
                  <a:srgbClr val="53585F"/>
                </a:solidFill>
              </a:defRPr>
            </a:lvl1pPr>
          </a:lstStyle>
          <a:p>
            <a:pPr/>
            <a:r>
              <a:t>Learn About</a:t>
            </a:r>
          </a:p>
        </p:txBody>
      </p:sp>
      <p:sp>
        <p:nvSpPr>
          <p:cNvPr id="147" name="Excels at high-throughput job submissions (more/faster)…"/>
          <p:cNvSpPr txBox="1"/>
          <p:nvPr>
            <p:ph type="body" idx="1"/>
          </p:nvPr>
        </p:nvSpPr>
        <p:spPr>
          <a:xfrm>
            <a:off x="1052521" y="2371957"/>
            <a:ext cx="11117655" cy="6184901"/>
          </a:xfrm>
          <a:prstGeom prst="rect">
            <a:avLst/>
          </a:prstGeom>
        </p:spPr>
        <p:txBody>
          <a:bodyPr lIns="50800" tIns="50800" rIns="50800" bIns="50800" anchor="ctr"/>
          <a:lstStyle/>
          <a:p>
            <a:pPr marL="337820" indent="-337820" algn="l" defTabSz="443991">
              <a:spcBef>
                <a:spcPts val="3100"/>
              </a:spcBef>
              <a:buSzPct val="145000"/>
              <a:buChar char="•"/>
              <a:defRPr sz="3800">
                <a:solidFill>
                  <a:srgbClr val="000000"/>
                </a:solidFill>
                <a:latin typeface="+mj-lt"/>
                <a:ea typeface="+mj-ea"/>
                <a:cs typeface="+mj-cs"/>
                <a:sym typeface="Helvetica Neue"/>
              </a:defRPr>
            </a:pPr>
            <a:r>
              <a:t>Research Computing</a:t>
            </a:r>
            <a:endParaRPr sz="2375"/>
          </a:p>
          <a:p>
            <a:pPr marL="337820" indent="-337820" algn="l" defTabSz="443991">
              <a:spcBef>
                <a:spcPts val="3100"/>
              </a:spcBef>
              <a:buSzPct val="145000"/>
              <a:buChar char="•"/>
              <a:defRPr sz="3800">
                <a:solidFill>
                  <a:srgbClr val="000000"/>
                </a:solidFill>
                <a:latin typeface="+mj-lt"/>
                <a:ea typeface="+mj-ea"/>
                <a:cs typeface="+mj-cs"/>
                <a:sym typeface="Helvetica Neue"/>
              </a:defRPr>
            </a:pPr>
            <a:r>
              <a:t>Quest System Architecture </a:t>
            </a:r>
          </a:p>
          <a:p>
            <a:pPr marL="337820" indent="-337820" algn="l" defTabSz="443991">
              <a:spcBef>
                <a:spcPts val="3100"/>
              </a:spcBef>
              <a:buSzPct val="145000"/>
              <a:buChar char="•"/>
              <a:defRPr sz="3800">
                <a:solidFill>
                  <a:srgbClr val="000000"/>
                </a:solidFill>
                <a:latin typeface="+mj-lt"/>
                <a:ea typeface="+mj-ea"/>
                <a:cs typeface="+mj-cs"/>
                <a:sym typeface="Helvetica Neue"/>
              </a:defRPr>
            </a:pPr>
            <a:r>
              <a:t>Research Allocations on Quest</a:t>
            </a:r>
            <a:endParaRPr sz="2375"/>
          </a:p>
          <a:p>
            <a:pPr marL="337820" indent="-337820" algn="l" defTabSz="443991">
              <a:spcBef>
                <a:spcPts val="3100"/>
              </a:spcBef>
              <a:buSzPct val="145000"/>
              <a:buChar char="•"/>
              <a:defRPr sz="3800">
                <a:solidFill>
                  <a:srgbClr val="000000"/>
                </a:solidFill>
                <a:latin typeface="+mj-lt"/>
                <a:ea typeface="+mj-ea"/>
                <a:cs typeface="+mj-cs"/>
                <a:sym typeface="Helvetica Neue"/>
              </a:defRPr>
            </a:pPr>
            <a:r>
              <a:t>Parallel Computing</a:t>
            </a:r>
          </a:p>
          <a:p>
            <a:pPr marL="337820" indent="-337820" algn="l" defTabSz="443991">
              <a:spcBef>
                <a:spcPts val="3100"/>
              </a:spcBef>
              <a:buSzPct val="145000"/>
              <a:buChar char="•"/>
              <a:defRPr sz="3800">
                <a:solidFill>
                  <a:srgbClr val="000000"/>
                </a:solidFill>
                <a:latin typeface="+mj-lt"/>
                <a:ea typeface="+mj-ea"/>
                <a:cs typeface="+mj-cs"/>
                <a:sym typeface="Helvetica Neue"/>
              </a:defRPr>
            </a:pPr>
            <a:r>
              <a:t>File Sharing</a:t>
            </a:r>
            <a:endParaRPr sz="2375"/>
          </a:p>
          <a:p>
            <a:pPr marL="337820" indent="-337820" algn="l" defTabSz="443991">
              <a:spcBef>
                <a:spcPts val="3100"/>
              </a:spcBef>
              <a:buSzPct val="145000"/>
              <a:buChar char="•"/>
              <a:defRPr sz="3800">
                <a:solidFill>
                  <a:srgbClr val="000000"/>
                </a:solidFill>
                <a:latin typeface="+mj-lt"/>
                <a:ea typeface="+mj-ea"/>
                <a:cs typeface="+mj-cs"/>
                <a:sym typeface="Helvetica Neue"/>
              </a:defRPr>
            </a:pPr>
            <a:r>
              <a:t>Getting Started:logging in, batch 								&amp; interactive job submission </a:t>
            </a:r>
          </a:p>
        </p:txBody>
      </p:sp>
      <p:sp>
        <p:nvSpPr>
          <p:cNvPr id="148" name="Please set up your screen to have Zoom on one half of the screen and a terminal or web browser on the other half."/>
          <p:cNvSpPr txBox="1"/>
          <p:nvPr/>
        </p:nvSpPr>
        <p:spPr>
          <a:xfrm>
            <a:off x="379160" y="138676"/>
            <a:ext cx="12246481" cy="3937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800"/>
            </a:lvl1pPr>
          </a:lstStyle>
          <a:p>
            <a:pPr/>
            <a:r>
              <a:t>Please set up your screen to have Zoom on one half of the screen and a terminal or web browser on the other half.</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47">
                                            <p:bg/>
                                          </p:spTgt>
                                        </p:tgtEl>
                                        <p:attrNameLst>
                                          <p:attrName>style.visibility</p:attrName>
                                        </p:attrNameLst>
                                      </p:cBhvr>
                                      <p:to>
                                        <p:strVal val="visible"/>
                                      </p:to>
                                    </p:set>
                                    <p:animEffect filter="dissolve" transition="in">
                                      <p:cBhvr>
                                        <p:cTn id="7" dur="500"/>
                                        <p:tgtEl>
                                          <p:spTgt spid="147">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147">
                                            <p:txEl>
                                              <p:pRg st="0" end="0"/>
                                            </p:txEl>
                                          </p:spTgt>
                                        </p:tgtEl>
                                        <p:attrNameLst>
                                          <p:attrName>style.visibility</p:attrName>
                                        </p:attrNameLst>
                                      </p:cBhvr>
                                      <p:to>
                                        <p:strVal val="visible"/>
                                      </p:to>
                                    </p:set>
                                    <p:animEffect filter="dissolve" transition="in">
                                      <p:cBhvr>
                                        <p:cTn id="10" dur="500"/>
                                        <p:tgtEl>
                                          <p:spTgt spid="14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9" grpId="1" fill="hold">
                                  <p:stCondLst>
                                    <p:cond delay="0"/>
                                  </p:stCondLst>
                                  <p:iterate type="el" backwards="0">
                                    <p:tmAbs val="0"/>
                                  </p:iterate>
                                  <p:childTnLst>
                                    <p:set>
                                      <p:cBhvr>
                                        <p:cTn id="14" fill="hold"/>
                                        <p:tgtEl>
                                          <p:spTgt spid="147">
                                            <p:txEl>
                                              <p:pRg st="1" end="1"/>
                                            </p:txEl>
                                          </p:spTgt>
                                        </p:tgtEl>
                                        <p:attrNameLst>
                                          <p:attrName>style.visibility</p:attrName>
                                        </p:attrNameLst>
                                      </p:cBhvr>
                                      <p:to>
                                        <p:strVal val="visible"/>
                                      </p:to>
                                    </p:set>
                                    <p:animEffect filter="dissolve" transition="in">
                                      <p:cBhvr>
                                        <p:cTn id="15" dur="500"/>
                                        <p:tgtEl>
                                          <p:spTgt spid="14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9" grpId="1" fill="hold">
                                  <p:stCondLst>
                                    <p:cond delay="0"/>
                                  </p:stCondLst>
                                  <p:iterate type="el" backwards="0">
                                    <p:tmAbs val="0"/>
                                  </p:iterate>
                                  <p:childTnLst>
                                    <p:set>
                                      <p:cBhvr>
                                        <p:cTn id="19" fill="hold"/>
                                        <p:tgtEl>
                                          <p:spTgt spid="147">
                                            <p:txEl>
                                              <p:pRg st="2" end="2"/>
                                            </p:txEl>
                                          </p:spTgt>
                                        </p:tgtEl>
                                        <p:attrNameLst>
                                          <p:attrName>style.visibility</p:attrName>
                                        </p:attrNameLst>
                                      </p:cBhvr>
                                      <p:to>
                                        <p:strVal val="visible"/>
                                      </p:to>
                                    </p:set>
                                    <p:animEffect filter="dissolve" transition="in">
                                      <p:cBhvr>
                                        <p:cTn id="20" dur="500"/>
                                        <p:tgtEl>
                                          <p:spTgt spid="147">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9" grpId="1" fill="hold">
                                  <p:stCondLst>
                                    <p:cond delay="0"/>
                                  </p:stCondLst>
                                  <p:iterate type="el" backwards="0">
                                    <p:tmAbs val="0"/>
                                  </p:iterate>
                                  <p:childTnLst>
                                    <p:set>
                                      <p:cBhvr>
                                        <p:cTn id="24" fill="hold"/>
                                        <p:tgtEl>
                                          <p:spTgt spid="147">
                                            <p:txEl>
                                              <p:pRg st="3" end="3"/>
                                            </p:txEl>
                                          </p:spTgt>
                                        </p:tgtEl>
                                        <p:attrNameLst>
                                          <p:attrName>style.visibility</p:attrName>
                                        </p:attrNameLst>
                                      </p:cBhvr>
                                      <p:to>
                                        <p:strVal val="visible"/>
                                      </p:to>
                                    </p:set>
                                    <p:animEffect filter="dissolve" transition="in">
                                      <p:cBhvr>
                                        <p:cTn id="25" dur="500"/>
                                        <p:tgtEl>
                                          <p:spTgt spid="147">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Class="entr" nodeType="clickEffect" presetID="9" grpId="1" fill="hold">
                                  <p:stCondLst>
                                    <p:cond delay="0"/>
                                  </p:stCondLst>
                                  <p:iterate type="el" backwards="0">
                                    <p:tmAbs val="0"/>
                                  </p:iterate>
                                  <p:childTnLst>
                                    <p:set>
                                      <p:cBhvr>
                                        <p:cTn id="29" fill="hold"/>
                                        <p:tgtEl>
                                          <p:spTgt spid="147">
                                            <p:txEl>
                                              <p:pRg st="4" end="4"/>
                                            </p:txEl>
                                          </p:spTgt>
                                        </p:tgtEl>
                                        <p:attrNameLst>
                                          <p:attrName>style.visibility</p:attrName>
                                        </p:attrNameLst>
                                      </p:cBhvr>
                                      <p:to>
                                        <p:strVal val="visible"/>
                                      </p:to>
                                    </p:set>
                                    <p:animEffect filter="dissolve" transition="in">
                                      <p:cBhvr>
                                        <p:cTn id="30" dur="500"/>
                                        <p:tgtEl>
                                          <p:spTgt spid="147">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Class="entr" nodeType="clickEffect" presetID="9" grpId="1" fill="hold">
                                  <p:stCondLst>
                                    <p:cond delay="0"/>
                                  </p:stCondLst>
                                  <p:iterate type="el" backwards="0">
                                    <p:tmAbs val="0"/>
                                  </p:iterate>
                                  <p:childTnLst>
                                    <p:set>
                                      <p:cBhvr>
                                        <p:cTn id="34" fill="hold"/>
                                        <p:tgtEl>
                                          <p:spTgt spid="147">
                                            <p:txEl>
                                              <p:pRg st="5" end="5"/>
                                            </p:txEl>
                                          </p:spTgt>
                                        </p:tgtEl>
                                        <p:attrNameLst>
                                          <p:attrName>style.visibility</p:attrName>
                                        </p:attrNameLst>
                                      </p:cBhvr>
                                      <p:to>
                                        <p:strVal val="visible"/>
                                      </p:to>
                                    </p:set>
                                    <p:animEffect filter="dissolve" transition="in">
                                      <p:cBhvr>
                                        <p:cTn id="35" dur="500"/>
                                        <p:tgtEl>
                                          <p:spTgt spid="147">
                                            <p:txEl>
                                              <p:pRg st="5" end="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47" grpId="1"/>
    </p:bld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818" name="Screen Shot 2020-04-13 at 5.13.44 PM.png" descr="Screen Shot 2020-04-13 at 5.13.44 PM.png"/>
          <p:cNvPicPr>
            <a:picLocks noChangeAspect="1"/>
          </p:cNvPicPr>
          <p:nvPr/>
        </p:nvPicPr>
        <p:blipFill>
          <a:blip r:embed="rId2">
            <a:extLst/>
          </a:blip>
          <a:stretch>
            <a:fillRect/>
          </a:stretch>
        </p:blipFill>
        <p:spPr>
          <a:xfrm>
            <a:off x="612831" y="447278"/>
            <a:ext cx="11779138" cy="7548358"/>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0" name="Slide Number Placeholder 3"/>
          <p:cNvSpPr txBox="1"/>
          <p:nvPr>
            <p:ph type="sldNum" sz="quarter" idx="2"/>
          </p:nvPr>
        </p:nvSpPr>
        <p:spPr>
          <a:xfrm>
            <a:off x="11985790" y="9232738"/>
            <a:ext cx="368768" cy="352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821" name="Screen Shot 2020-04-13 at 5.03.54 PM.png" descr="Screen Shot 2020-04-13 at 5.03.54 PM.png"/>
          <p:cNvPicPr>
            <a:picLocks noChangeAspect="1"/>
          </p:cNvPicPr>
          <p:nvPr/>
        </p:nvPicPr>
        <p:blipFill>
          <a:blip r:embed="rId2">
            <a:extLst/>
          </a:blip>
          <a:stretch>
            <a:fillRect/>
          </a:stretch>
        </p:blipFill>
        <p:spPr>
          <a:xfrm>
            <a:off x="1416050" y="863252"/>
            <a:ext cx="10172700" cy="7200901"/>
          </a:xfrm>
          <a:prstGeom prst="rect">
            <a:avLst/>
          </a:prstGeom>
          <a:ln w="63500">
            <a:solidFill>
              <a:srgbClr val="000000"/>
            </a:solidFill>
            <a:miter lim="400000"/>
          </a:ln>
        </p:spPr>
      </p:pic>
      <p:sp>
        <p:nvSpPr>
          <p:cNvPr id="822" name="Rectangle"/>
          <p:cNvSpPr/>
          <p:nvPr/>
        </p:nvSpPr>
        <p:spPr>
          <a:xfrm>
            <a:off x="1460500" y="6361219"/>
            <a:ext cx="10083800" cy="518304"/>
          </a:xfrm>
          <a:prstGeom prst="rect">
            <a:avLst/>
          </a:prstGeom>
          <a:solidFill>
            <a:srgbClr val="E9EE12">
              <a:alpha val="20398"/>
            </a:srgbClr>
          </a:solidFill>
          <a:ln w="38100">
            <a:solidFill>
              <a:srgbClr val="EAEE13">
                <a:alpha val="20398"/>
              </a:srgbClr>
            </a:solidFill>
          </a:ln>
        </p:spPr>
        <p:txBody>
          <a:bodyPr lIns="50800" tIns="50800" rIns="50800" bIns="50800" anchor="ctr"/>
          <a:lstStyle/>
          <a:p>
            <a:pPr>
              <a:defRPr>
                <a:solidFill>
                  <a:srgbClr val="FFFFFF"/>
                </a:solidFill>
              </a:defRPr>
            </a:pP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4" name="Slide Number Placeholder 3"/>
          <p:cNvSpPr txBox="1"/>
          <p:nvPr>
            <p:ph type="sldNum" sz="quarter" idx="2"/>
          </p:nvPr>
        </p:nvSpPr>
        <p:spPr>
          <a:xfrm>
            <a:off x="11985790" y="9232738"/>
            <a:ext cx="368768" cy="352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825" name="Screen Shot 2020-04-13 at 5.03.54 PM.png" descr="Screen Shot 2020-04-13 at 5.03.54 PM.png"/>
          <p:cNvPicPr>
            <a:picLocks noChangeAspect="1"/>
          </p:cNvPicPr>
          <p:nvPr/>
        </p:nvPicPr>
        <p:blipFill>
          <a:blip r:embed="rId2">
            <a:extLst/>
          </a:blip>
          <a:stretch>
            <a:fillRect/>
          </a:stretch>
        </p:blipFill>
        <p:spPr>
          <a:xfrm>
            <a:off x="1416050" y="863252"/>
            <a:ext cx="10172700" cy="7200901"/>
          </a:xfrm>
          <a:prstGeom prst="rect">
            <a:avLst/>
          </a:prstGeom>
          <a:ln w="63500">
            <a:solidFill>
              <a:srgbClr val="000000"/>
            </a:solidFill>
            <a:miter lim="400000"/>
          </a:ln>
        </p:spPr>
      </p:pic>
      <p:sp>
        <p:nvSpPr>
          <p:cNvPr id="826" name="Rectangle"/>
          <p:cNvSpPr/>
          <p:nvPr/>
        </p:nvSpPr>
        <p:spPr>
          <a:xfrm>
            <a:off x="1460500" y="6856519"/>
            <a:ext cx="10083800" cy="518304"/>
          </a:xfrm>
          <a:prstGeom prst="rect">
            <a:avLst/>
          </a:prstGeom>
          <a:solidFill>
            <a:srgbClr val="E9EE12">
              <a:alpha val="20398"/>
            </a:srgbClr>
          </a:solidFill>
          <a:ln w="38100">
            <a:solidFill>
              <a:srgbClr val="EAEE13">
                <a:alpha val="20398"/>
              </a:srgbClr>
            </a:solidFill>
          </a:ln>
        </p:spPr>
        <p:txBody>
          <a:bodyPr lIns="50800" tIns="50800" rIns="50800" bIns="50800" anchor="ctr"/>
          <a:lstStyle/>
          <a:p>
            <a:pPr>
              <a:defRPr>
                <a:solidFill>
                  <a:srgbClr val="FFFFFF"/>
                </a:solidFill>
              </a:defRPr>
            </a:pP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8" name="Slide Number Placeholder 3"/>
          <p:cNvSpPr txBox="1"/>
          <p:nvPr>
            <p:ph type="sldNum" sz="quarter" idx="2"/>
          </p:nvPr>
        </p:nvSpPr>
        <p:spPr>
          <a:xfrm>
            <a:off x="11985790" y="9232738"/>
            <a:ext cx="368768" cy="352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829" name="Screen Shot 2020-04-13 at 5.03.54 PM.png" descr="Screen Shot 2020-04-13 at 5.03.54 PM.png"/>
          <p:cNvPicPr>
            <a:picLocks noChangeAspect="1"/>
          </p:cNvPicPr>
          <p:nvPr/>
        </p:nvPicPr>
        <p:blipFill>
          <a:blip r:embed="rId2">
            <a:extLst/>
          </a:blip>
          <a:stretch>
            <a:fillRect/>
          </a:stretch>
        </p:blipFill>
        <p:spPr>
          <a:xfrm>
            <a:off x="1416050" y="863252"/>
            <a:ext cx="10172700" cy="7200901"/>
          </a:xfrm>
          <a:prstGeom prst="rect">
            <a:avLst/>
          </a:prstGeom>
          <a:ln w="63500">
            <a:solidFill>
              <a:srgbClr val="000000"/>
            </a:solidFill>
            <a:miter lim="400000"/>
          </a:ln>
        </p:spPr>
      </p:pic>
      <p:sp>
        <p:nvSpPr>
          <p:cNvPr id="830" name="Rectangle"/>
          <p:cNvSpPr/>
          <p:nvPr/>
        </p:nvSpPr>
        <p:spPr>
          <a:xfrm>
            <a:off x="1460500" y="7351819"/>
            <a:ext cx="10083800" cy="518304"/>
          </a:xfrm>
          <a:prstGeom prst="rect">
            <a:avLst/>
          </a:prstGeom>
          <a:solidFill>
            <a:srgbClr val="E9EE12">
              <a:alpha val="20398"/>
            </a:srgbClr>
          </a:solidFill>
          <a:ln w="38100">
            <a:solidFill>
              <a:srgbClr val="EAEE13">
                <a:alpha val="20398"/>
              </a:srgbClr>
            </a:solidFill>
          </a:ln>
        </p:spPr>
        <p:txBody>
          <a:bodyPr lIns="50800" tIns="50800" rIns="50800" bIns="50800" anchor="ctr"/>
          <a:lstStyle/>
          <a:p>
            <a:pPr>
              <a:defRPr>
                <a:solidFill>
                  <a:srgbClr val="FFFFFF"/>
                </a:solidFill>
              </a:defRPr>
            </a:pP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2" name="Interactive on Quest"/>
          <p:cNvSpPr txBox="1"/>
          <p:nvPr>
            <p:ph type="title"/>
          </p:nvPr>
        </p:nvSpPr>
        <p:spPr>
          <a:prstGeom prst="rect">
            <a:avLst/>
          </a:prstGeom>
        </p:spPr>
        <p:txBody>
          <a:bodyPr/>
          <a:lstStyle/>
          <a:p>
            <a:pPr/>
            <a:r>
              <a:t>Interactive on Quest</a:t>
            </a:r>
          </a:p>
        </p:txBody>
      </p:sp>
      <p:sp>
        <p:nvSpPr>
          <p:cNvPr id="833" name="Body"/>
          <p:cNvSpPr txBox="1"/>
          <p:nvPr>
            <p:ph type="body" sz="quarter" idx="1"/>
          </p:nvPr>
        </p:nvSpPr>
        <p:spPr>
          <a:prstGeom prst="rect">
            <a:avLst/>
          </a:prstGeom>
        </p:spPr>
        <p:txBody>
          <a:bodyPr/>
          <a:lstStyle/>
          <a:p>
            <a:pPr/>
          </a:p>
        </p:txBody>
      </p:sp>
      <p:sp>
        <p:nvSpPr>
          <p:cNvPr id="83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36" name="Picture 2" descr="Picture 2"/>
          <p:cNvPicPr>
            <a:picLocks noChangeAspect="1"/>
          </p:cNvPicPr>
          <p:nvPr/>
        </p:nvPicPr>
        <p:blipFill>
          <a:blip r:embed="rId2">
            <a:extLst/>
          </a:blip>
          <a:stretch>
            <a:fillRect/>
          </a:stretch>
        </p:blipFill>
        <p:spPr>
          <a:xfrm>
            <a:off x="4217591" y="3682763"/>
            <a:ext cx="5041901" cy="2462214"/>
          </a:xfrm>
          <a:prstGeom prst="rect">
            <a:avLst/>
          </a:prstGeom>
          <a:ln w="12700">
            <a:miter lim="400000"/>
          </a:ln>
        </p:spPr>
      </p:pic>
      <p:sp>
        <p:nvSpPr>
          <p:cNvPr id="837" name="Shape 928"/>
          <p:cNvSpPr txBox="1"/>
          <p:nvPr/>
        </p:nvSpPr>
        <p:spPr>
          <a:xfrm>
            <a:off x="4509520" y="7410656"/>
            <a:ext cx="1232308"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400"/>
            </a:pPr>
            <a:r>
              <a:t>quser</a:t>
            </a:r>
            <a:r>
              <a:t>21</a:t>
            </a:r>
          </a:p>
        </p:txBody>
      </p:sp>
      <p:sp>
        <p:nvSpPr>
          <p:cNvPr id="838" name="Shape 929"/>
          <p:cNvSpPr txBox="1"/>
          <p:nvPr/>
        </p:nvSpPr>
        <p:spPr>
          <a:xfrm>
            <a:off x="6101586" y="7410656"/>
            <a:ext cx="1232307"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400"/>
            </a:pPr>
            <a:r>
              <a:t>quser</a:t>
            </a:r>
            <a:r>
              <a:t>22</a:t>
            </a:r>
          </a:p>
        </p:txBody>
      </p:sp>
      <p:sp>
        <p:nvSpPr>
          <p:cNvPr id="839" name="Shape 930"/>
          <p:cNvSpPr txBox="1"/>
          <p:nvPr/>
        </p:nvSpPr>
        <p:spPr>
          <a:xfrm>
            <a:off x="7693650" y="7410656"/>
            <a:ext cx="1232307"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400"/>
            </a:pPr>
            <a:r>
              <a:t>quser</a:t>
            </a:r>
            <a:r>
              <a:t>23</a:t>
            </a:r>
          </a:p>
        </p:txBody>
      </p:sp>
      <p:sp>
        <p:nvSpPr>
          <p:cNvPr id="840" name="Shape 931"/>
          <p:cNvSpPr txBox="1"/>
          <p:nvPr/>
        </p:nvSpPr>
        <p:spPr>
          <a:xfrm>
            <a:off x="9285716" y="7410656"/>
            <a:ext cx="1232307"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400"/>
            </a:pPr>
            <a:r>
              <a:t>quser</a:t>
            </a:r>
            <a:r>
              <a:t>24</a:t>
            </a:r>
          </a:p>
        </p:txBody>
      </p:sp>
      <p:sp>
        <p:nvSpPr>
          <p:cNvPr id="841" name="Shape 932"/>
          <p:cNvSpPr/>
          <p:nvPr/>
        </p:nvSpPr>
        <p:spPr>
          <a:xfrm>
            <a:off x="6076592" y="7366387"/>
            <a:ext cx="1270002" cy="558437"/>
          </a:xfrm>
          <a:prstGeom prst="rect">
            <a:avLst/>
          </a:prstGeom>
          <a:ln w="25400">
            <a:solidFill>
              <a:srgbClr val="85888D"/>
            </a:solidFill>
            <a:miter lim="400000"/>
          </a:ln>
          <a:effectLst>
            <a:outerShdw sx="100000" sy="100000" kx="0" ky="0" algn="b" rotWithShape="0" blurRad="25400" dist="25400" dir="2388334">
              <a:srgbClr val="000000">
                <a:alpha val="79310"/>
              </a:srgbClr>
            </a:outerShdw>
          </a:effectLst>
        </p:spPr>
        <p:txBody>
          <a:bodyPr lIns="50800" tIns="50800" rIns="50800" bIns="50800" anchor="ctr"/>
          <a:lstStyle/>
          <a:p>
            <a:pPr>
              <a:defRPr sz="2400">
                <a:solidFill>
                  <a:srgbClr val="FFFFFF"/>
                </a:solidFill>
              </a:defRPr>
            </a:pPr>
          </a:p>
        </p:txBody>
      </p:sp>
      <p:sp>
        <p:nvSpPr>
          <p:cNvPr id="842" name="Shape 933"/>
          <p:cNvSpPr/>
          <p:nvPr/>
        </p:nvSpPr>
        <p:spPr>
          <a:xfrm>
            <a:off x="4490673" y="7366387"/>
            <a:ext cx="1270002" cy="558437"/>
          </a:xfrm>
          <a:prstGeom prst="rect">
            <a:avLst/>
          </a:prstGeom>
          <a:ln w="25400">
            <a:solidFill>
              <a:srgbClr val="85888D"/>
            </a:solidFill>
            <a:miter lim="400000"/>
          </a:ln>
          <a:effectLst>
            <a:outerShdw sx="100000" sy="100000" kx="0" ky="0" algn="b" rotWithShape="0" blurRad="25400" dist="25400" dir="2388334">
              <a:srgbClr val="000000">
                <a:alpha val="79310"/>
              </a:srgbClr>
            </a:outerShdw>
          </a:effectLst>
        </p:spPr>
        <p:txBody>
          <a:bodyPr lIns="50800" tIns="50800" rIns="50800" bIns="50800" anchor="ctr"/>
          <a:lstStyle/>
          <a:p>
            <a:pPr>
              <a:defRPr sz="2400">
                <a:solidFill>
                  <a:srgbClr val="FFFFFF"/>
                </a:solidFill>
              </a:defRPr>
            </a:pPr>
          </a:p>
        </p:txBody>
      </p:sp>
      <p:sp>
        <p:nvSpPr>
          <p:cNvPr id="843" name="Shape 934"/>
          <p:cNvSpPr/>
          <p:nvPr/>
        </p:nvSpPr>
        <p:spPr>
          <a:xfrm>
            <a:off x="7680951" y="7366387"/>
            <a:ext cx="1270002" cy="558437"/>
          </a:xfrm>
          <a:prstGeom prst="rect">
            <a:avLst/>
          </a:prstGeom>
          <a:ln w="25400">
            <a:solidFill>
              <a:srgbClr val="85888D"/>
            </a:solidFill>
            <a:miter lim="400000"/>
          </a:ln>
          <a:effectLst>
            <a:outerShdw sx="100000" sy="100000" kx="0" ky="0" algn="b" rotWithShape="0" blurRad="25400" dist="25400" dir="2388334">
              <a:srgbClr val="000000">
                <a:alpha val="79310"/>
              </a:srgbClr>
            </a:outerShdw>
          </a:effectLst>
        </p:spPr>
        <p:txBody>
          <a:bodyPr lIns="50800" tIns="50800" rIns="50800" bIns="50800" anchor="ctr"/>
          <a:lstStyle/>
          <a:p>
            <a:pPr>
              <a:defRPr sz="2400">
                <a:solidFill>
                  <a:srgbClr val="FFFFFF"/>
                </a:solidFill>
              </a:defRPr>
            </a:pPr>
          </a:p>
        </p:txBody>
      </p:sp>
      <p:sp>
        <p:nvSpPr>
          <p:cNvPr id="844" name="Shape 935"/>
          <p:cNvSpPr/>
          <p:nvPr/>
        </p:nvSpPr>
        <p:spPr>
          <a:xfrm>
            <a:off x="9273016" y="7366387"/>
            <a:ext cx="1270002" cy="558437"/>
          </a:xfrm>
          <a:prstGeom prst="rect">
            <a:avLst/>
          </a:prstGeom>
          <a:ln w="25400">
            <a:solidFill>
              <a:srgbClr val="85888D"/>
            </a:solidFill>
            <a:miter lim="400000"/>
          </a:ln>
          <a:effectLst>
            <a:outerShdw sx="100000" sy="100000" kx="0" ky="0" algn="b" rotWithShape="0" blurRad="25400" dist="25400" dir="2388334">
              <a:srgbClr val="000000">
                <a:alpha val="79310"/>
              </a:srgbClr>
            </a:outerShdw>
          </a:effectLst>
        </p:spPr>
        <p:txBody>
          <a:bodyPr lIns="50800" tIns="50800" rIns="50800" bIns="50800" anchor="ctr"/>
          <a:lstStyle/>
          <a:p>
            <a:pPr>
              <a:defRPr sz="2400">
                <a:solidFill>
                  <a:srgbClr val="FFFFFF"/>
                </a:solidFill>
              </a:defRPr>
            </a:pPr>
          </a:p>
        </p:txBody>
      </p:sp>
      <p:sp>
        <p:nvSpPr>
          <p:cNvPr id="845" name="Shape 936"/>
          <p:cNvSpPr/>
          <p:nvPr/>
        </p:nvSpPr>
        <p:spPr>
          <a:xfrm>
            <a:off x="8596943" y="6185413"/>
            <a:ext cx="837917" cy="1109173"/>
          </a:xfrm>
          <a:prstGeom prst="line">
            <a:avLst/>
          </a:prstGeom>
          <a:ln w="25400">
            <a:solidFill>
              <a:schemeClr val="accent6"/>
            </a:solidFill>
            <a:miter lim="400000"/>
            <a:tailEnd type="triangle"/>
          </a:ln>
        </p:spPr>
        <p:txBody>
          <a:bodyPr lIns="45718" tIns="45718" rIns="45718" bIns="45718"/>
          <a:lstStyle/>
          <a:p>
            <a:pPr/>
          </a:p>
        </p:txBody>
      </p:sp>
      <p:sp>
        <p:nvSpPr>
          <p:cNvPr id="846" name="Shape 937"/>
          <p:cNvSpPr/>
          <p:nvPr/>
        </p:nvSpPr>
        <p:spPr>
          <a:xfrm>
            <a:off x="8441102" y="6179505"/>
            <a:ext cx="2" cy="1113334"/>
          </a:xfrm>
          <a:prstGeom prst="line">
            <a:avLst/>
          </a:prstGeom>
          <a:ln w="25400">
            <a:solidFill>
              <a:schemeClr val="accent6"/>
            </a:solidFill>
            <a:miter lim="400000"/>
            <a:tailEnd type="triangle"/>
          </a:ln>
        </p:spPr>
        <p:txBody>
          <a:bodyPr lIns="45718" tIns="45718" rIns="45718" bIns="45718"/>
          <a:lstStyle/>
          <a:p>
            <a:pPr/>
          </a:p>
        </p:txBody>
      </p:sp>
      <p:sp>
        <p:nvSpPr>
          <p:cNvPr id="847" name="Shape 938"/>
          <p:cNvSpPr/>
          <p:nvPr/>
        </p:nvSpPr>
        <p:spPr>
          <a:xfrm flipH="1">
            <a:off x="7187493" y="6179504"/>
            <a:ext cx="1122314" cy="1122314"/>
          </a:xfrm>
          <a:prstGeom prst="line">
            <a:avLst/>
          </a:prstGeom>
          <a:ln w="25400">
            <a:solidFill>
              <a:schemeClr val="accent6"/>
            </a:solidFill>
            <a:miter lim="400000"/>
            <a:tailEnd type="triangle"/>
          </a:ln>
        </p:spPr>
        <p:txBody>
          <a:bodyPr lIns="45718" tIns="45718" rIns="45718" bIns="45718"/>
          <a:lstStyle/>
          <a:p>
            <a:pPr/>
          </a:p>
        </p:txBody>
      </p:sp>
      <p:sp>
        <p:nvSpPr>
          <p:cNvPr id="848" name="Shape 939"/>
          <p:cNvSpPr/>
          <p:nvPr/>
        </p:nvSpPr>
        <p:spPr>
          <a:xfrm flipH="1">
            <a:off x="5806611" y="6172272"/>
            <a:ext cx="2347353" cy="1132313"/>
          </a:xfrm>
          <a:prstGeom prst="line">
            <a:avLst/>
          </a:prstGeom>
          <a:ln w="25400">
            <a:solidFill>
              <a:schemeClr val="accent6"/>
            </a:solidFill>
            <a:miter lim="400000"/>
            <a:tailEnd type="triangle"/>
          </a:ln>
        </p:spPr>
        <p:txBody>
          <a:bodyPr lIns="45718" tIns="45718" rIns="45718" bIns="45718"/>
          <a:lstStyle/>
          <a:p>
            <a:pPr/>
          </a:p>
        </p:txBody>
      </p:sp>
      <p:sp>
        <p:nvSpPr>
          <p:cNvPr id="849" name="Rectangle"/>
          <p:cNvSpPr/>
          <p:nvPr/>
        </p:nvSpPr>
        <p:spPr>
          <a:xfrm>
            <a:off x="4144732" y="3396936"/>
            <a:ext cx="3984077" cy="2745970"/>
          </a:xfrm>
          <a:prstGeom prst="rect">
            <a:avLst/>
          </a:prstGeom>
          <a:solidFill>
            <a:srgbClr val="FFFFFF"/>
          </a:solidFill>
          <a:ln w="12700">
            <a:miter lim="400000"/>
          </a:ln>
        </p:spPr>
        <p:txBody>
          <a:bodyPr lIns="50800" tIns="50800" rIns="50800" bIns="50800" anchor="ctr"/>
          <a:lstStyle/>
          <a:p>
            <a:pPr/>
          </a:p>
        </p:txBody>
      </p:sp>
      <p:sp>
        <p:nvSpPr>
          <p:cNvPr id="850" name="Rectangle"/>
          <p:cNvSpPr/>
          <p:nvPr/>
        </p:nvSpPr>
        <p:spPr>
          <a:xfrm>
            <a:off x="5052762" y="3272579"/>
            <a:ext cx="3984078" cy="2745970"/>
          </a:xfrm>
          <a:prstGeom prst="rect">
            <a:avLst/>
          </a:prstGeom>
          <a:solidFill>
            <a:srgbClr val="FFFFFF"/>
          </a:solidFill>
          <a:ln w="12700">
            <a:miter lim="400000"/>
          </a:ln>
        </p:spPr>
        <p:txBody>
          <a:bodyPr lIns="50800" tIns="50800" rIns="50800" bIns="50800" anchor="ctr"/>
          <a:lstStyle/>
          <a:p>
            <a:pPr/>
          </a:p>
        </p:txBody>
      </p:sp>
      <p:sp>
        <p:nvSpPr>
          <p:cNvPr id="851" name="Rectangle"/>
          <p:cNvSpPr/>
          <p:nvPr/>
        </p:nvSpPr>
        <p:spPr>
          <a:xfrm>
            <a:off x="5829957" y="2890339"/>
            <a:ext cx="3984077" cy="2745970"/>
          </a:xfrm>
          <a:prstGeom prst="rect">
            <a:avLst/>
          </a:prstGeom>
          <a:solidFill>
            <a:srgbClr val="FFFFFF"/>
          </a:solidFill>
          <a:ln w="12700">
            <a:miter lim="400000"/>
          </a:ln>
        </p:spPr>
        <p:txBody>
          <a:bodyPr lIns="50800" tIns="50800" rIns="50800" bIns="50800" anchor="ctr"/>
          <a:lstStyle/>
          <a:p>
            <a:pPr/>
          </a:p>
        </p:txBody>
      </p:sp>
      <p:sp>
        <p:nvSpPr>
          <p:cNvPr id="852" name="Shape 215"/>
          <p:cNvSpPr txBox="1"/>
          <p:nvPr>
            <p:ph type="sldNum" sz="quarter" idx="2"/>
          </p:nvPr>
        </p:nvSpPr>
        <p:spPr>
          <a:xfrm>
            <a:off x="11985793" y="9232741"/>
            <a:ext cx="368767" cy="35199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53" name="Shape 949"/>
          <p:cNvSpPr txBox="1"/>
          <p:nvPr/>
        </p:nvSpPr>
        <p:spPr>
          <a:xfrm>
            <a:off x="712621" y="219649"/>
            <a:ext cx="11579556"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700">
                <a:solidFill>
                  <a:srgbClr val="53585F"/>
                </a:solidFill>
              </a:defRPr>
            </a:pPr>
            <a:r>
              <a:t>Quest: </a:t>
            </a:r>
            <a:r>
              <a:t>High Performance Compute Cluster</a:t>
            </a:r>
          </a:p>
        </p:txBody>
      </p:sp>
      <p:grpSp>
        <p:nvGrpSpPr>
          <p:cNvPr id="856" name="Group"/>
          <p:cNvGrpSpPr/>
          <p:nvPr/>
        </p:nvGrpSpPr>
        <p:grpSpPr>
          <a:xfrm>
            <a:off x="3981450" y="3181717"/>
            <a:ext cx="5041900" cy="2720840"/>
            <a:chOff x="0" y="0"/>
            <a:chExt cx="5041900" cy="2720839"/>
          </a:xfrm>
        </p:grpSpPr>
        <p:pic>
          <p:nvPicPr>
            <p:cNvPr id="854" name="Picture 2" descr="Picture 2"/>
            <p:cNvPicPr>
              <a:picLocks noChangeAspect="1"/>
            </p:cNvPicPr>
            <p:nvPr/>
          </p:nvPicPr>
          <p:blipFill>
            <a:blip r:embed="rId2">
              <a:extLst/>
            </a:blip>
            <a:stretch>
              <a:fillRect/>
            </a:stretch>
          </p:blipFill>
          <p:spPr>
            <a:xfrm>
              <a:off x="0" y="0"/>
              <a:ext cx="5041900" cy="2462214"/>
            </a:xfrm>
            <a:prstGeom prst="rect">
              <a:avLst/>
            </a:prstGeom>
            <a:ln w="12700" cap="flat">
              <a:noFill/>
              <a:miter lim="400000"/>
            </a:ln>
            <a:effectLst/>
          </p:spPr>
        </p:pic>
        <p:sp>
          <p:nvSpPr>
            <p:cNvPr id="855" name="Rectangle"/>
            <p:cNvSpPr/>
            <p:nvPr/>
          </p:nvSpPr>
          <p:spPr>
            <a:xfrm>
              <a:off x="3928671" y="2394240"/>
              <a:ext cx="841391" cy="326600"/>
            </a:xfrm>
            <a:prstGeom prst="rect">
              <a:avLst/>
            </a:prstGeom>
            <a:solidFill>
              <a:srgbClr val="FFFFFF"/>
            </a:solidFill>
            <a:ln w="12700" cap="flat">
              <a:noFill/>
              <a:miter lim="400000"/>
            </a:ln>
            <a:effectLst/>
          </p:spPr>
          <p:txBody>
            <a:bodyPr wrap="square" lIns="50800" tIns="50800" rIns="50800" bIns="50800" numCol="1" anchor="ctr">
              <a:noAutofit/>
            </a:bodyPr>
            <a:lstStyle/>
            <a:p>
              <a:pPr/>
            </a:p>
          </p:txBody>
        </p:sp>
      </p:grpSp>
      <p:grpSp>
        <p:nvGrpSpPr>
          <p:cNvPr id="859" name="Group"/>
          <p:cNvGrpSpPr/>
          <p:nvPr/>
        </p:nvGrpSpPr>
        <p:grpSpPr>
          <a:xfrm>
            <a:off x="859311" y="1783233"/>
            <a:ext cx="3443174" cy="1583904"/>
            <a:chOff x="0" y="0"/>
            <a:chExt cx="3443173" cy="1583903"/>
          </a:xfrm>
        </p:grpSpPr>
        <p:sp>
          <p:nvSpPr>
            <p:cNvPr id="857" name="Shape 917"/>
            <p:cNvSpPr txBox="1"/>
            <p:nvPr/>
          </p:nvSpPr>
          <p:spPr>
            <a:xfrm>
              <a:off x="0" y="0"/>
              <a:ext cx="3443174"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lstStyle>
            <a:p>
              <a:pPr/>
              <a:r>
                <a:t> compute nodes</a:t>
              </a:r>
            </a:p>
          </p:txBody>
        </p:sp>
        <p:sp>
          <p:nvSpPr>
            <p:cNvPr id="858" name="Line"/>
            <p:cNvSpPr/>
            <p:nvPr/>
          </p:nvSpPr>
          <p:spPr>
            <a:xfrm>
              <a:off x="1943848" y="781973"/>
              <a:ext cx="1291141" cy="801931"/>
            </a:xfrm>
            <a:prstGeom prst="line">
              <a:avLst/>
            </a:prstGeom>
            <a:noFill/>
            <a:ln w="25400" cap="flat">
              <a:solidFill>
                <a:schemeClr val="accent6"/>
              </a:solidFill>
              <a:prstDash val="solid"/>
              <a:round/>
              <a:tailEnd type="triangle" w="med" len="me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grpSp>
      <p:grpSp>
        <p:nvGrpSpPr>
          <p:cNvPr id="862" name="Group"/>
          <p:cNvGrpSpPr/>
          <p:nvPr/>
        </p:nvGrpSpPr>
        <p:grpSpPr>
          <a:xfrm>
            <a:off x="720220" y="7321756"/>
            <a:ext cx="3624998" cy="647701"/>
            <a:chOff x="0" y="0"/>
            <a:chExt cx="3624997" cy="647700"/>
          </a:xfrm>
        </p:grpSpPr>
        <p:sp>
          <p:nvSpPr>
            <p:cNvPr id="860" name="Shape 940"/>
            <p:cNvSpPr txBox="1"/>
            <p:nvPr/>
          </p:nvSpPr>
          <p:spPr>
            <a:xfrm>
              <a:off x="0" y="0"/>
              <a:ext cx="2502713" cy="6477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login nodes</a:t>
              </a:r>
            </a:p>
          </p:txBody>
        </p:sp>
        <p:sp>
          <p:nvSpPr>
            <p:cNvPr id="861" name="Line"/>
            <p:cNvSpPr/>
            <p:nvPr/>
          </p:nvSpPr>
          <p:spPr>
            <a:xfrm>
              <a:off x="2635469" y="323850"/>
              <a:ext cx="989529" cy="1"/>
            </a:xfrm>
            <a:prstGeom prst="line">
              <a:avLst/>
            </a:prstGeom>
            <a:noFill/>
            <a:ln w="25400" cap="flat">
              <a:solidFill>
                <a:schemeClr val="accent6"/>
              </a:solidFill>
              <a:prstDash val="solid"/>
              <a:round/>
              <a:tailEnd type="triangle" w="med" len="me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grpSp>
      <p:sp>
        <p:nvSpPr>
          <p:cNvPr id="863" name="Rectangle"/>
          <p:cNvSpPr/>
          <p:nvPr/>
        </p:nvSpPr>
        <p:spPr>
          <a:xfrm>
            <a:off x="4458313" y="7318191"/>
            <a:ext cx="1360122" cy="657971"/>
          </a:xfrm>
          <a:prstGeom prst="rect">
            <a:avLst/>
          </a:prstGeom>
          <a:ln w="25400">
            <a:solidFill>
              <a:schemeClr val="accent1"/>
            </a:solidFill>
          </a:ln>
          <a:effectLst>
            <a:outerShdw sx="100000" sy="100000" kx="0" ky="0" algn="b" rotWithShape="0" blurRad="38100" dist="25400" dir="5400000">
              <a:srgbClr val="000000">
                <a:alpha val="50000"/>
              </a:srgbClr>
            </a:outerShdw>
          </a:effectLst>
        </p:spPr>
        <p:txBody>
          <a:bodyPr lIns="50800" tIns="50800" rIns="50800" bIns="50800" anchor="ctr"/>
          <a:lstStyle/>
          <a:p>
            <a:pPr/>
          </a:p>
        </p:txBody>
      </p:sp>
      <p:grpSp>
        <p:nvGrpSpPr>
          <p:cNvPr id="867" name="Group"/>
          <p:cNvGrpSpPr/>
          <p:nvPr/>
        </p:nvGrpSpPr>
        <p:grpSpPr>
          <a:xfrm>
            <a:off x="8394055" y="4693891"/>
            <a:ext cx="3590823" cy="1144329"/>
            <a:chOff x="0" y="0"/>
            <a:chExt cx="3590822" cy="1144328"/>
          </a:xfrm>
        </p:grpSpPr>
        <p:sp>
          <p:nvSpPr>
            <p:cNvPr id="864" name="Line"/>
            <p:cNvSpPr/>
            <p:nvPr/>
          </p:nvSpPr>
          <p:spPr>
            <a:xfrm flipH="1">
              <a:off x="226155" y="458558"/>
              <a:ext cx="1079613" cy="572680"/>
            </a:xfrm>
            <a:prstGeom prst="line">
              <a:avLst/>
            </a:prstGeom>
            <a:noFill/>
            <a:ln w="25400" cap="flat">
              <a:solidFill>
                <a:schemeClr val="accent6"/>
              </a:solidFill>
              <a:prstDash val="solid"/>
              <a:round/>
              <a:tailEnd type="triangle" w="med" len="me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865" name="Rounded Rectangle"/>
            <p:cNvSpPr/>
            <p:nvPr/>
          </p:nvSpPr>
          <p:spPr>
            <a:xfrm>
              <a:off x="0" y="1081051"/>
              <a:ext cx="94097" cy="63278"/>
            </a:xfrm>
            <a:prstGeom prst="roundRect">
              <a:avLst>
                <a:gd name="adj" fmla="val 25037"/>
              </a:avLst>
            </a:prstGeom>
            <a:solidFill>
              <a:srgbClr val="754E91"/>
            </a:solidFill>
            <a:ln w="12700" cap="flat">
              <a:solidFill>
                <a:srgbClr val="000000"/>
              </a:solidFill>
              <a:prstDash val="solid"/>
              <a:round/>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866" name="Scheduler"/>
            <p:cNvSpPr txBox="1"/>
            <p:nvPr/>
          </p:nvSpPr>
          <p:spPr>
            <a:xfrm>
              <a:off x="1393062" y="0"/>
              <a:ext cx="2197761" cy="6477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Scheduler</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67" grpId="1"/>
    </p:bldLst>
  </p:timing>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9" name="Shape 1001"/>
          <p:cNvSpPr txBox="1"/>
          <p:nvPr>
            <p:ph type="sldNum" sz="quarter" idx="2"/>
          </p:nvPr>
        </p:nvSpPr>
        <p:spPr>
          <a:xfrm>
            <a:off x="11985790" y="9232738"/>
            <a:ext cx="368768" cy="352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872" name="Group 1005"/>
          <p:cNvGrpSpPr/>
          <p:nvPr/>
        </p:nvGrpSpPr>
        <p:grpSpPr>
          <a:xfrm>
            <a:off x="909469" y="1519445"/>
            <a:ext cx="2867386" cy="1270002"/>
            <a:chOff x="0" y="0"/>
            <a:chExt cx="2867385" cy="1270001"/>
          </a:xfrm>
        </p:grpSpPr>
        <p:sp>
          <p:nvSpPr>
            <p:cNvPr id="870" name="Shape 1003"/>
            <p:cNvSpPr/>
            <p:nvPr/>
          </p:nvSpPr>
          <p:spPr>
            <a:xfrm>
              <a:off x="-1" y="-1"/>
              <a:ext cx="2867386" cy="1270003"/>
            </a:xfrm>
            <a:prstGeom prst="rect">
              <a:avLst/>
            </a:prstGeom>
            <a:noFill/>
            <a:ln w="25400" cap="flat">
              <a:solidFill>
                <a:srgbClr val="85888D"/>
              </a:solidFill>
              <a:prstDash val="solid"/>
              <a:miter lim="400000"/>
            </a:ln>
            <a:effectLst/>
          </p:spPr>
          <p:txBody>
            <a:bodyPr wrap="square" lIns="50800" tIns="50800" rIns="50800" bIns="50800" numCol="1" anchor="ctr">
              <a:noAutofit/>
            </a:bodyPr>
            <a:lstStyle/>
            <a:p>
              <a:pPr>
                <a:defRPr sz="2400"/>
              </a:pPr>
            </a:p>
          </p:txBody>
        </p:sp>
        <p:sp>
          <p:nvSpPr>
            <p:cNvPr id="871" name="Shape 1004"/>
            <p:cNvSpPr txBox="1"/>
            <p:nvPr/>
          </p:nvSpPr>
          <p:spPr>
            <a:xfrm>
              <a:off x="296635" y="311150"/>
              <a:ext cx="2274113"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login node</a:t>
              </a:r>
            </a:p>
          </p:txBody>
        </p:sp>
      </p:grpSp>
      <p:grpSp>
        <p:nvGrpSpPr>
          <p:cNvPr id="875" name="Group 1008"/>
          <p:cNvGrpSpPr/>
          <p:nvPr/>
        </p:nvGrpSpPr>
        <p:grpSpPr>
          <a:xfrm>
            <a:off x="1135603" y="6046863"/>
            <a:ext cx="6747488" cy="2488739"/>
            <a:chOff x="0" y="0"/>
            <a:chExt cx="6747487" cy="2488737"/>
          </a:xfrm>
        </p:grpSpPr>
        <p:pic>
          <p:nvPicPr>
            <p:cNvPr id="873" name="Screen Shot 2017-10-12 at 2.09.02 PM.png" descr="Screen Shot 2017-10-12 at 2.09.02 PM.png"/>
            <p:cNvPicPr>
              <a:picLocks noChangeAspect="1"/>
            </p:cNvPicPr>
            <p:nvPr/>
          </p:nvPicPr>
          <p:blipFill>
            <a:blip r:embed="rId2">
              <a:extLst/>
            </a:blip>
            <a:stretch>
              <a:fillRect/>
            </a:stretch>
          </p:blipFill>
          <p:spPr>
            <a:xfrm>
              <a:off x="0" y="0"/>
              <a:ext cx="2415118" cy="2434675"/>
            </a:xfrm>
            <a:prstGeom prst="rect">
              <a:avLst/>
            </a:prstGeom>
            <a:ln w="12700" cap="flat">
              <a:noFill/>
              <a:miter lim="400000"/>
            </a:ln>
            <a:effectLst/>
          </p:spPr>
        </p:pic>
        <p:sp>
          <p:nvSpPr>
            <p:cNvPr id="874" name="Shape 1007"/>
            <p:cNvSpPr txBox="1"/>
            <p:nvPr/>
          </p:nvSpPr>
          <p:spPr>
            <a:xfrm>
              <a:off x="2654367" y="482137"/>
              <a:ext cx="4093121" cy="2006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latin typeface="Menlo"/>
                  <a:ea typeface="Menlo"/>
                  <a:cs typeface="Menlo"/>
                  <a:sym typeface="Menlo"/>
                </a:defRPr>
              </a:pPr>
              <a:r>
                <a:t>#SBATCH -A &lt;allocationID&gt; </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latin typeface="Menlo"/>
                  <a:ea typeface="Menlo"/>
                  <a:cs typeface="Menlo"/>
                  <a:sym typeface="Menlo"/>
                </a:defRPr>
              </a:pPr>
              <a:r>
                <a:t>#SBATCH -p &lt;queue_type&gt;</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latin typeface="Menlo"/>
                  <a:ea typeface="Menlo"/>
                  <a:cs typeface="Menlo"/>
                  <a:sym typeface="Menlo"/>
                </a:defRPr>
              </a:pPr>
              <a:r>
                <a:t>#</a:t>
              </a:r>
              <a:r>
                <a:t>SBATCH </a:t>
              </a:r>
              <a:r>
                <a:t> </a:t>
              </a:r>
              <a:r>
                <a:t>-N </a:t>
              </a:r>
              <a:r>
                <a:t>1</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latin typeface="Menlo"/>
                  <a:ea typeface="Menlo"/>
                  <a:cs typeface="Menlo"/>
                  <a:sym typeface="Menlo"/>
                </a:defRPr>
              </a:pPr>
              <a:r>
                <a:t>.</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latin typeface="Menlo"/>
                  <a:ea typeface="Menlo"/>
                  <a:cs typeface="Menlo"/>
                  <a:sym typeface="Menlo"/>
                </a:defRPr>
              </a:pPr>
              <a:r>
                <a:t>.</a:t>
              </a:r>
            </a:p>
          </p:txBody>
        </p:sp>
      </p:grpSp>
      <p:grpSp>
        <p:nvGrpSpPr>
          <p:cNvPr id="880" name="Group 1013"/>
          <p:cNvGrpSpPr/>
          <p:nvPr/>
        </p:nvGrpSpPr>
        <p:grpSpPr>
          <a:xfrm>
            <a:off x="909469" y="3547002"/>
            <a:ext cx="2867387" cy="2722810"/>
            <a:chOff x="0" y="0"/>
            <a:chExt cx="2867386" cy="2722809"/>
          </a:xfrm>
        </p:grpSpPr>
        <p:sp>
          <p:nvSpPr>
            <p:cNvPr id="876" name="Shape 1009"/>
            <p:cNvSpPr/>
            <p:nvPr/>
          </p:nvSpPr>
          <p:spPr>
            <a:xfrm flipH="1">
              <a:off x="1380098" y="0"/>
              <a:ext cx="3" cy="1243061"/>
            </a:xfrm>
            <a:prstGeom prst="line">
              <a:avLst/>
            </a:prstGeom>
            <a:noFill/>
            <a:ln w="38100" cap="rnd">
              <a:solidFill>
                <a:srgbClr val="000000"/>
              </a:solidFill>
              <a:custDash>
                <a:ds d="100000" sp="200000"/>
              </a:custDash>
              <a:miter lim="400000"/>
              <a:tailEnd type="triangle" w="med" len="med"/>
            </a:ln>
            <a:effectLst/>
          </p:spPr>
          <p:txBody>
            <a:bodyPr wrap="square" lIns="45718" tIns="45718" rIns="45718" bIns="45718" numCol="1" anchor="t">
              <a:noAutofit/>
            </a:bodyPr>
            <a:lstStyle/>
            <a:p>
              <a:pPr/>
            </a:p>
          </p:txBody>
        </p:sp>
        <p:grpSp>
          <p:nvGrpSpPr>
            <p:cNvPr id="879" name="Group 1012"/>
            <p:cNvGrpSpPr/>
            <p:nvPr/>
          </p:nvGrpSpPr>
          <p:grpSpPr>
            <a:xfrm>
              <a:off x="-1" y="1452807"/>
              <a:ext cx="2867387" cy="1270003"/>
              <a:chOff x="0" y="0"/>
              <a:chExt cx="2867386" cy="1270001"/>
            </a:xfrm>
          </p:grpSpPr>
          <p:sp>
            <p:nvSpPr>
              <p:cNvPr id="877" name="Shape 1010"/>
              <p:cNvSpPr/>
              <p:nvPr/>
            </p:nvSpPr>
            <p:spPr>
              <a:xfrm>
                <a:off x="0" y="0"/>
                <a:ext cx="2867387" cy="1270002"/>
              </a:xfrm>
              <a:prstGeom prst="rect">
                <a:avLst/>
              </a:prstGeom>
              <a:noFill/>
              <a:ln w="25400" cap="flat">
                <a:solidFill>
                  <a:srgbClr val="85888D"/>
                </a:solidFill>
                <a:prstDash val="solid"/>
                <a:miter lim="400000"/>
              </a:ln>
              <a:effectLst/>
            </p:spPr>
            <p:txBody>
              <a:bodyPr wrap="square" lIns="50800" tIns="50800" rIns="50800" bIns="50800" numCol="1" anchor="ctr">
                <a:noAutofit/>
              </a:bodyPr>
              <a:lstStyle/>
              <a:p>
                <a:pPr>
                  <a:defRPr sz="2400"/>
                </a:pPr>
              </a:p>
            </p:txBody>
          </p:sp>
          <p:sp>
            <p:nvSpPr>
              <p:cNvPr id="878" name="Shape 1011"/>
              <p:cNvSpPr txBox="1"/>
              <p:nvPr/>
            </p:nvSpPr>
            <p:spPr>
              <a:xfrm>
                <a:off x="360185" y="311150"/>
                <a:ext cx="2147012"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scheduler</a:t>
                </a:r>
              </a:p>
            </p:txBody>
          </p:sp>
        </p:grpSp>
      </p:grpSp>
      <p:grpSp>
        <p:nvGrpSpPr>
          <p:cNvPr id="883" name="Group 1016"/>
          <p:cNvGrpSpPr/>
          <p:nvPr/>
        </p:nvGrpSpPr>
        <p:grpSpPr>
          <a:xfrm>
            <a:off x="964517" y="3424501"/>
            <a:ext cx="7287510" cy="5371707"/>
            <a:chOff x="0" y="0"/>
            <a:chExt cx="7287508" cy="5371705"/>
          </a:xfrm>
        </p:grpSpPr>
        <p:sp>
          <p:nvSpPr>
            <p:cNvPr id="881" name="Shape 1014"/>
            <p:cNvSpPr/>
            <p:nvPr/>
          </p:nvSpPr>
          <p:spPr>
            <a:xfrm flipV="1">
              <a:off x="3104310" y="0"/>
              <a:ext cx="4183199" cy="2130908"/>
            </a:xfrm>
            <a:prstGeom prst="line">
              <a:avLst/>
            </a:prstGeom>
            <a:noFill/>
            <a:ln w="38100" cap="rnd">
              <a:solidFill>
                <a:srgbClr val="000000"/>
              </a:solidFill>
              <a:custDash>
                <a:ds d="100000" sp="200000"/>
              </a:custDash>
              <a:miter lim="400000"/>
              <a:tailEnd type="triangle" w="med" len="med"/>
            </a:ln>
            <a:effectLst/>
          </p:spPr>
          <p:txBody>
            <a:bodyPr wrap="square" lIns="45718" tIns="45718" rIns="45718" bIns="45718" numCol="1" anchor="t">
              <a:noAutofit/>
            </a:bodyPr>
            <a:lstStyle/>
            <a:p>
              <a:pPr/>
            </a:p>
          </p:txBody>
        </p:sp>
        <p:pic>
          <p:nvPicPr>
            <p:cNvPr id="882" name="Screen Shot 2017-10-12 at 2.14.32 PM.png" descr="Screen Shot 2017-10-12 at 2.14.32 PM.png"/>
            <p:cNvPicPr>
              <a:picLocks noChangeAspect="1"/>
            </p:cNvPicPr>
            <p:nvPr/>
          </p:nvPicPr>
          <p:blipFill>
            <a:blip r:embed="rId3">
              <a:extLst/>
            </a:blip>
            <a:stretch>
              <a:fillRect/>
            </a:stretch>
          </p:blipFill>
          <p:spPr>
            <a:xfrm>
              <a:off x="-1" y="2648897"/>
              <a:ext cx="2742978" cy="2722810"/>
            </a:xfrm>
            <a:prstGeom prst="rect">
              <a:avLst/>
            </a:prstGeom>
            <a:ln w="12700" cap="flat">
              <a:noFill/>
              <a:miter lim="400000"/>
            </a:ln>
            <a:effectLst/>
          </p:spPr>
        </p:pic>
      </p:grpSp>
      <p:sp>
        <p:nvSpPr>
          <p:cNvPr id="884" name="Shape 1017"/>
          <p:cNvSpPr txBox="1"/>
          <p:nvPr/>
        </p:nvSpPr>
        <p:spPr>
          <a:xfrm>
            <a:off x="301434" y="2898461"/>
            <a:ext cx="397626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r>
              <a:t>sbatch</a:t>
            </a:r>
            <a:r>
              <a:t> submit.sh”</a:t>
            </a:r>
          </a:p>
        </p:txBody>
      </p:sp>
      <p:grpSp>
        <p:nvGrpSpPr>
          <p:cNvPr id="900" name="Group 1033"/>
          <p:cNvGrpSpPr/>
          <p:nvPr/>
        </p:nvGrpSpPr>
        <p:grpSpPr>
          <a:xfrm>
            <a:off x="8517058" y="1354666"/>
            <a:ext cx="3254738" cy="7044268"/>
            <a:chOff x="0" y="0"/>
            <a:chExt cx="3254736" cy="7044267"/>
          </a:xfrm>
        </p:grpSpPr>
        <p:grpSp>
          <p:nvGrpSpPr>
            <p:cNvPr id="887" name="Group 1020"/>
            <p:cNvGrpSpPr/>
            <p:nvPr/>
          </p:nvGrpSpPr>
          <p:grpSpPr>
            <a:xfrm>
              <a:off x="-1" y="0"/>
              <a:ext cx="3254737" cy="1270001"/>
              <a:chOff x="0" y="0"/>
              <a:chExt cx="3254736" cy="1270000"/>
            </a:xfrm>
          </p:grpSpPr>
          <p:sp>
            <p:nvSpPr>
              <p:cNvPr id="885" name="Shape 1018"/>
              <p:cNvSpPr/>
              <p:nvPr/>
            </p:nvSpPr>
            <p:spPr>
              <a:xfrm>
                <a:off x="-1" y="-1"/>
                <a:ext cx="3254738" cy="1270001"/>
              </a:xfrm>
              <a:prstGeom prst="rect">
                <a:avLst/>
              </a:prstGeom>
              <a:noFill/>
              <a:ln w="25400" cap="flat">
                <a:solidFill>
                  <a:srgbClr val="85888D"/>
                </a:solidFill>
                <a:prstDash val="solid"/>
                <a:miter lim="400000"/>
              </a:ln>
              <a:effectLst/>
            </p:spPr>
            <p:txBody>
              <a:bodyPr wrap="square" lIns="50800" tIns="50800" rIns="50800" bIns="50800" numCol="1" anchor="ctr">
                <a:noAutofit/>
              </a:bodyPr>
              <a:lstStyle/>
              <a:p>
                <a:pPr>
                  <a:defRPr sz="2400"/>
                </a:pPr>
              </a:p>
            </p:txBody>
          </p:sp>
          <p:sp>
            <p:nvSpPr>
              <p:cNvPr id="886" name="Shape 1019"/>
              <p:cNvSpPr txBox="1"/>
              <p:nvPr/>
            </p:nvSpPr>
            <p:spPr>
              <a:xfrm>
                <a:off x="83629" y="311150"/>
                <a:ext cx="3087473"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compute node</a:t>
                </a:r>
              </a:p>
            </p:txBody>
          </p:sp>
        </p:grpSp>
        <p:grpSp>
          <p:nvGrpSpPr>
            <p:cNvPr id="890" name="Group 1023"/>
            <p:cNvGrpSpPr/>
            <p:nvPr/>
          </p:nvGrpSpPr>
          <p:grpSpPr>
            <a:xfrm>
              <a:off x="-1" y="1443566"/>
              <a:ext cx="3254737" cy="1270002"/>
              <a:chOff x="0" y="0"/>
              <a:chExt cx="3254736" cy="1270001"/>
            </a:xfrm>
          </p:grpSpPr>
          <p:sp>
            <p:nvSpPr>
              <p:cNvPr id="888" name="Shape 1021"/>
              <p:cNvSpPr/>
              <p:nvPr/>
            </p:nvSpPr>
            <p:spPr>
              <a:xfrm>
                <a:off x="-1" y="-1"/>
                <a:ext cx="3254738" cy="1270003"/>
              </a:xfrm>
              <a:prstGeom prst="rect">
                <a:avLst/>
              </a:prstGeom>
              <a:noFill/>
              <a:ln w="25400" cap="flat">
                <a:solidFill>
                  <a:srgbClr val="85888D"/>
                </a:solidFill>
                <a:prstDash val="solid"/>
                <a:miter lim="400000"/>
              </a:ln>
              <a:effectLst/>
            </p:spPr>
            <p:txBody>
              <a:bodyPr wrap="square" lIns="50800" tIns="50800" rIns="50800" bIns="50800" numCol="1" anchor="ctr">
                <a:noAutofit/>
              </a:bodyPr>
              <a:lstStyle/>
              <a:p>
                <a:pPr>
                  <a:defRPr sz="2400"/>
                </a:pPr>
              </a:p>
            </p:txBody>
          </p:sp>
          <p:sp>
            <p:nvSpPr>
              <p:cNvPr id="889" name="Shape 1022"/>
              <p:cNvSpPr txBox="1"/>
              <p:nvPr/>
            </p:nvSpPr>
            <p:spPr>
              <a:xfrm>
                <a:off x="83629" y="311150"/>
                <a:ext cx="3087473"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compute node</a:t>
                </a:r>
              </a:p>
            </p:txBody>
          </p:sp>
        </p:grpSp>
        <p:grpSp>
          <p:nvGrpSpPr>
            <p:cNvPr id="893" name="Group 1026"/>
            <p:cNvGrpSpPr/>
            <p:nvPr/>
          </p:nvGrpSpPr>
          <p:grpSpPr>
            <a:xfrm>
              <a:off x="-1" y="2887133"/>
              <a:ext cx="3254737" cy="1270002"/>
              <a:chOff x="0" y="0"/>
              <a:chExt cx="3254736" cy="1270001"/>
            </a:xfrm>
          </p:grpSpPr>
          <p:sp>
            <p:nvSpPr>
              <p:cNvPr id="891" name="Shape 1024"/>
              <p:cNvSpPr/>
              <p:nvPr/>
            </p:nvSpPr>
            <p:spPr>
              <a:xfrm>
                <a:off x="-1" y="-1"/>
                <a:ext cx="3254738" cy="1270003"/>
              </a:xfrm>
              <a:prstGeom prst="rect">
                <a:avLst/>
              </a:prstGeom>
              <a:noFill/>
              <a:ln w="25400" cap="flat">
                <a:solidFill>
                  <a:srgbClr val="85888D"/>
                </a:solidFill>
                <a:prstDash val="solid"/>
                <a:miter lim="400000"/>
              </a:ln>
              <a:effectLst/>
            </p:spPr>
            <p:txBody>
              <a:bodyPr wrap="square" lIns="50800" tIns="50800" rIns="50800" bIns="50800" numCol="1" anchor="ctr">
                <a:noAutofit/>
              </a:bodyPr>
              <a:lstStyle/>
              <a:p>
                <a:pPr>
                  <a:defRPr sz="2400"/>
                </a:pPr>
              </a:p>
            </p:txBody>
          </p:sp>
          <p:sp>
            <p:nvSpPr>
              <p:cNvPr id="892" name="Shape 1025"/>
              <p:cNvSpPr txBox="1"/>
              <p:nvPr/>
            </p:nvSpPr>
            <p:spPr>
              <a:xfrm>
                <a:off x="83629" y="311150"/>
                <a:ext cx="3087473"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compute node</a:t>
                </a:r>
              </a:p>
            </p:txBody>
          </p:sp>
        </p:grpSp>
        <p:grpSp>
          <p:nvGrpSpPr>
            <p:cNvPr id="896" name="Group 1029"/>
            <p:cNvGrpSpPr/>
            <p:nvPr/>
          </p:nvGrpSpPr>
          <p:grpSpPr>
            <a:xfrm>
              <a:off x="-1" y="4330700"/>
              <a:ext cx="3254737" cy="1270001"/>
              <a:chOff x="0" y="0"/>
              <a:chExt cx="3254736" cy="1270000"/>
            </a:xfrm>
          </p:grpSpPr>
          <p:sp>
            <p:nvSpPr>
              <p:cNvPr id="894" name="Shape 1027"/>
              <p:cNvSpPr/>
              <p:nvPr/>
            </p:nvSpPr>
            <p:spPr>
              <a:xfrm>
                <a:off x="-1" y="-1"/>
                <a:ext cx="3254738" cy="1270001"/>
              </a:xfrm>
              <a:prstGeom prst="rect">
                <a:avLst/>
              </a:prstGeom>
              <a:noFill/>
              <a:ln w="25400" cap="flat">
                <a:solidFill>
                  <a:srgbClr val="85888D"/>
                </a:solidFill>
                <a:prstDash val="solid"/>
                <a:miter lim="400000"/>
              </a:ln>
              <a:effectLst/>
            </p:spPr>
            <p:txBody>
              <a:bodyPr wrap="square" lIns="50800" tIns="50800" rIns="50800" bIns="50800" numCol="1" anchor="ctr">
                <a:noAutofit/>
              </a:bodyPr>
              <a:lstStyle/>
              <a:p>
                <a:pPr>
                  <a:defRPr sz="2400"/>
                </a:pPr>
              </a:p>
            </p:txBody>
          </p:sp>
          <p:sp>
            <p:nvSpPr>
              <p:cNvPr id="895" name="Shape 1028"/>
              <p:cNvSpPr txBox="1"/>
              <p:nvPr/>
            </p:nvSpPr>
            <p:spPr>
              <a:xfrm>
                <a:off x="83629" y="311150"/>
                <a:ext cx="3087473"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compute node</a:t>
                </a:r>
              </a:p>
            </p:txBody>
          </p:sp>
        </p:grpSp>
        <p:grpSp>
          <p:nvGrpSpPr>
            <p:cNvPr id="899" name="Group 1032"/>
            <p:cNvGrpSpPr/>
            <p:nvPr/>
          </p:nvGrpSpPr>
          <p:grpSpPr>
            <a:xfrm>
              <a:off x="-1" y="5774266"/>
              <a:ext cx="3254737" cy="1270002"/>
              <a:chOff x="0" y="0"/>
              <a:chExt cx="3254736" cy="1270001"/>
            </a:xfrm>
          </p:grpSpPr>
          <p:sp>
            <p:nvSpPr>
              <p:cNvPr id="897" name="Shape 1030"/>
              <p:cNvSpPr/>
              <p:nvPr/>
            </p:nvSpPr>
            <p:spPr>
              <a:xfrm>
                <a:off x="-1" y="-1"/>
                <a:ext cx="3254738" cy="1270003"/>
              </a:xfrm>
              <a:prstGeom prst="rect">
                <a:avLst/>
              </a:prstGeom>
              <a:noFill/>
              <a:ln w="25400" cap="flat">
                <a:solidFill>
                  <a:srgbClr val="85888D"/>
                </a:solidFill>
                <a:prstDash val="solid"/>
                <a:miter lim="400000"/>
              </a:ln>
              <a:effectLst/>
            </p:spPr>
            <p:txBody>
              <a:bodyPr wrap="square" lIns="50800" tIns="50800" rIns="50800" bIns="50800" numCol="1" anchor="ctr">
                <a:noAutofit/>
              </a:bodyPr>
              <a:lstStyle/>
              <a:p>
                <a:pPr>
                  <a:defRPr sz="2400"/>
                </a:pPr>
              </a:p>
            </p:txBody>
          </p:sp>
          <p:sp>
            <p:nvSpPr>
              <p:cNvPr id="898" name="Shape 1031"/>
              <p:cNvSpPr txBox="1"/>
              <p:nvPr/>
            </p:nvSpPr>
            <p:spPr>
              <a:xfrm>
                <a:off x="83629" y="311150"/>
                <a:ext cx="3087473"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compute node</a:t>
                </a:r>
              </a:p>
            </p:txBody>
          </p:sp>
        </p:grpSp>
      </p:grpSp>
      <p:sp>
        <p:nvSpPr>
          <p:cNvPr id="901" name="Shape 949"/>
          <p:cNvSpPr txBox="1"/>
          <p:nvPr/>
        </p:nvSpPr>
        <p:spPr>
          <a:xfrm>
            <a:off x="4504440" y="219649"/>
            <a:ext cx="3995942"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700">
                <a:solidFill>
                  <a:srgbClr val="53585F"/>
                </a:solidFill>
              </a:defRPr>
            </a:lvl1pPr>
          </a:lstStyle>
          <a:p>
            <a:pPr/>
            <a:r>
              <a:t>The Scheduler</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8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8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87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90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8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83" grpId="6"/>
      <p:bldP build="whole" bldLvl="1" animBg="1" rev="0" advAuto="0" spid="880" grpId="3"/>
      <p:bldP build="whole" bldLvl="1" animBg="1" rev="0" advAuto="0" spid="875" grpId="4"/>
      <p:bldP build="whole" bldLvl="1" animBg="1" rev="0" advAuto="0" spid="872" grpId="1"/>
      <p:bldP build="whole" bldLvl="1" animBg="1" rev="0" advAuto="0" spid="900" grpId="5"/>
      <p:bldP build="whole" bldLvl="1" animBg="1" rev="0" advAuto="0" spid="884" grpId="2"/>
    </p:bldLst>
  </p:timing>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3" name="Account vs. Allocation"/>
          <p:cNvSpPr txBox="1"/>
          <p:nvPr>
            <p:ph type="title"/>
          </p:nvPr>
        </p:nvSpPr>
        <p:spPr>
          <a:prstGeom prst="rect">
            <a:avLst/>
          </a:prstGeom>
        </p:spPr>
        <p:txBody>
          <a:bodyPr/>
          <a:lstStyle/>
          <a:p>
            <a:pPr/>
            <a:r>
              <a:t>Account vs. Allocation</a:t>
            </a:r>
          </a:p>
        </p:txBody>
      </p:sp>
      <p:sp>
        <p:nvSpPr>
          <p:cNvPr id="904" name="Body"/>
          <p:cNvSpPr txBox="1"/>
          <p:nvPr>
            <p:ph type="body" sz="quarter" idx="1"/>
          </p:nvPr>
        </p:nvSpPr>
        <p:spPr>
          <a:prstGeom prst="rect">
            <a:avLst/>
          </a:prstGeom>
        </p:spPr>
        <p:txBody>
          <a:bodyPr/>
          <a:lstStyle/>
          <a:p>
            <a:pPr/>
          </a:p>
        </p:txBody>
      </p:sp>
      <p:sp>
        <p:nvSpPr>
          <p:cNvPr id="90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7" name="Account"/>
          <p:cNvSpPr txBox="1"/>
          <p:nvPr>
            <p:ph type="title"/>
          </p:nvPr>
        </p:nvSpPr>
        <p:spPr>
          <a:xfrm>
            <a:off x="975359" y="649217"/>
            <a:ext cx="11054082" cy="2090704"/>
          </a:xfrm>
          <a:prstGeom prst="rect">
            <a:avLst/>
          </a:prstGeom>
        </p:spPr>
        <p:txBody>
          <a:bodyPr/>
          <a:lstStyle/>
          <a:p>
            <a:pPr/>
            <a:r>
              <a:t>Account</a:t>
            </a:r>
          </a:p>
        </p:txBody>
      </p:sp>
      <p:sp>
        <p:nvSpPr>
          <p:cNvPr id="908" name="Private…"/>
          <p:cNvSpPr txBox="1"/>
          <p:nvPr>
            <p:ph type="body" sz="half" idx="1"/>
          </p:nvPr>
        </p:nvSpPr>
        <p:spPr>
          <a:xfrm>
            <a:off x="1950719" y="3630506"/>
            <a:ext cx="9103362" cy="3363660"/>
          </a:xfrm>
          <a:prstGeom prst="rect">
            <a:avLst/>
          </a:prstGeom>
        </p:spPr>
        <p:txBody>
          <a:bodyPr/>
          <a:lstStyle/>
          <a:p>
            <a:pPr marL="441157" indent="-441157" algn="l">
              <a:buSzPct val="100000"/>
              <a:buChar char="•"/>
            </a:pPr>
            <a:r>
              <a:t>Private</a:t>
            </a:r>
          </a:p>
          <a:p>
            <a:pPr marL="441157" indent="-441157" algn="l">
              <a:buSzPct val="100000"/>
              <a:buChar char="•"/>
            </a:pPr>
            <a:r>
              <a:t>/home/&lt;netID&gt;</a:t>
            </a:r>
          </a:p>
          <a:p>
            <a:pPr marL="441157" indent="-441157" algn="l">
              <a:buSzPct val="100000"/>
              <a:buChar char="•"/>
            </a:pPr>
            <a:r>
              <a:t>Backed up </a:t>
            </a:r>
          </a:p>
          <a:p>
            <a:pPr marL="441157" indent="-441157" algn="l">
              <a:buSzPct val="100000"/>
              <a:buChar char="•"/>
            </a:pPr>
            <a:r>
              <a:t>80Gb storage quota</a:t>
            </a:r>
          </a:p>
        </p:txBody>
      </p:sp>
      <p:sp>
        <p:nvSpPr>
          <p:cNvPr id="90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1" name="Allocation"/>
          <p:cNvSpPr txBox="1"/>
          <p:nvPr>
            <p:ph type="title"/>
          </p:nvPr>
        </p:nvSpPr>
        <p:spPr>
          <a:xfrm>
            <a:off x="975359" y="631966"/>
            <a:ext cx="11054082" cy="2090704"/>
          </a:xfrm>
          <a:prstGeom prst="rect">
            <a:avLst/>
          </a:prstGeom>
        </p:spPr>
        <p:txBody>
          <a:bodyPr/>
          <a:lstStyle/>
          <a:p>
            <a:pPr/>
            <a:r>
              <a:t>Allocation</a:t>
            </a:r>
          </a:p>
        </p:txBody>
      </p:sp>
      <p:sp>
        <p:nvSpPr>
          <p:cNvPr id="912" name="Group…"/>
          <p:cNvSpPr txBox="1"/>
          <p:nvPr>
            <p:ph type="body" sz="half" idx="1"/>
          </p:nvPr>
        </p:nvSpPr>
        <p:spPr>
          <a:xfrm>
            <a:off x="1405104" y="3045772"/>
            <a:ext cx="10194592" cy="3662056"/>
          </a:xfrm>
          <a:prstGeom prst="rect">
            <a:avLst/>
          </a:prstGeom>
        </p:spPr>
        <p:txBody>
          <a:bodyPr/>
          <a:lstStyle/>
          <a:p>
            <a:pPr marL="436746" indent="-436746" algn="l" defTabSz="643737">
              <a:spcBef>
                <a:spcPts val="900"/>
              </a:spcBef>
              <a:buSzPct val="100000"/>
              <a:buChar char="•"/>
              <a:defRPr sz="4356"/>
            </a:pPr>
            <a:r>
              <a:t>Group</a:t>
            </a:r>
          </a:p>
          <a:p>
            <a:pPr marL="436746" indent="-436746" algn="l" defTabSz="643737">
              <a:spcBef>
                <a:spcPts val="900"/>
              </a:spcBef>
              <a:buSzPct val="100000"/>
              <a:buChar char="•"/>
              <a:defRPr sz="4356"/>
            </a:pPr>
            <a:r>
              <a:t>Shared access to time on the compute nodes</a:t>
            </a:r>
          </a:p>
          <a:p>
            <a:pPr marL="436746" indent="-436746" algn="l" defTabSz="643737">
              <a:spcBef>
                <a:spcPts val="900"/>
              </a:spcBef>
              <a:buSzPct val="100000"/>
              <a:buChar char="•"/>
              <a:defRPr sz="4356"/>
            </a:pPr>
            <a:r>
              <a:t>Shared storage: /projects/&lt;allocation&gt;</a:t>
            </a:r>
          </a:p>
          <a:p>
            <a:pPr marL="436746" indent="-436746" algn="l" defTabSz="643737">
              <a:spcBef>
                <a:spcPts val="900"/>
              </a:spcBef>
              <a:buSzPct val="100000"/>
              <a:buChar char="•"/>
              <a:defRPr sz="4356"/>
            </a:pPr>
            <a:r>
              <a:t>Not backed up</a:t>
            </a:r>
          </a:p>
        </p:txBody>
      </p:sp>
      <p:sp>
        <p:nvSpPr>
          <p:cNvPr id="91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Shape 136"/>
          <p:cNvSpPr txBox="1"/>
          <p:nvPr>
            <p:ph type="sldNum" sz="quarter" idx="2"/>
          </p:nvPr>
        </p:nvSpPr>
        <p:spPr>
          <a:xfrm>
            <a:off x="12098800" y="9232738"/>
            <a:ext cx="255757" cy="352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1" name="Shape 147"/>
          <p:cNvSpPr txBox="1"/>
          <p:nvPr/>
        </p:nvSpPr>
        <p:spPr>
          <a:xfrm>
            <a:off x="505328" y="835719"/>
            <a:ext cx="11978638" cy="812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700">
                <a:solidFill>
                  <a:srgbClr val="53585F"/>
                </a:solidFill>
              </a:defRPr>
            </a:lvl1pPr>
          </a:lstStyle>
          <a:p>
            <a:pPr/>
            <a:r>
              <a:t>Research Computing: the Consultants</a:t>
            </a:r>
          </a:p>
        </p:txBody>
      </p:sp>
      <p:sp>
        <p:nvSpPr>
          <p:cNvPr id="152" name="Shape 148"/>
          <p:cNvSpPr txBox="1"/>
          <p:nvPr/>
        </p:nvSpPr>
        <p:spPr>
          <a:xfrm>
            <a:off x="608171" y="3577003"/>
            <a:ext cx="3226306" cy="4152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400">
                <a:solidFill>
                  <a:srgbClr val="53585F"/>
                </a:solidFill>
              </a:defRPr>
            </a:pPr>
            <a:r>
              <a:t>Social Sciences</a:t>
            </a:r>
            <a:endParaRPr sz="2600"/>
          </a:p>
          <a:p>
            <a:pPr algn="l">
              <a:defRPr sz="2400">
                <a:solidFill>
                  <a:srgbClr val="53585F"/>
                </a:solidFill>
              </a:defRPr>
            </a:pPr>
            <a:r>
              <a:t>Computer Science</a:t>
            </a:r>
          </a:p>
          <a:p>
            <a:pPr algn="l">
              <a:defRPr sz="2400">
                <a:solidFill>
                  <a:srgbClr val="53585F"/>
                </a:solidFill>
              </a:defRPr>
            </a:pPr>
            <a:r>
              <a:t>Materials Science</a:t>
            </a:r>
          </a:p>
          <a:p>
            <a:pPr algn="l">
              <a:defRPr sz="2400">
                <a:solidFill>
                  <a:srgbClr val="53585F"/>
                </a:solidFill>
              </a:defRPr>
            </a:pPr>
            <a:r>
              <a:t>Engineering</a:t>
            </a:r>
            <a:endParaRPr sz="2600"/>
          </a:p>
          <a:p>
            <a:pPr algn="l">
              <a:defRPr sz="2400">
                <a:solidFill>
                  <a:srgbClr val="53585F"/>
                </a:solidFill>
              </a:defRPr>
            </a:pPr>
            <a:r>
              <a:t>Astrophysics</a:t>
            </a:r>
          </a:p>
          <a:p>
            <a:pPr algn="l">
              <a:defRPr sz="2400">
                <a:solidFill>
                  <a:srgbClr val="53585F"/>
                </a:solidFill>
              </a:defRPr>
            </a:pPr>
            <a:r>
              <a:t>Data Science </a:t>
            </a:r>
          </a:p>
          <a:p>
            <a:pPr algn="l">
              <a:defRPr sz="2400">
                <a:solidFill>
                  <a:srgbClr val="53585F"/>
                </a:solidFill>
              </a:defRPr>
            </a:pPr>
            <a:r>
              <a:t>Bioinformatics</a:t>
            </a:r>
          </a:p>
          <a:p>
            <a:pPr algn="l">
              <a:defRPr sz="2400">
                <a:solidFill>
                  <a:srgbClr val="53585F"/>
                </a:solidFill>
              </a:defRPr>
            </a:pPr>
            <a:r>
              <a:t>Cloud Computing</a:t>
            </a:r>
            <a:endParaRPr sz="2600"/>
          </a:p>
          <a:p>
            <a:pPr algn="l">
              <a:defRPr sz="2400">
                <a:solidFill>
                  <a:srgbClr val="53585F"/>
                </a:solidFill>
              </a:defRPr>
            </a:pPr>
            <a:r>
              <a:t>Data Workflow</a:t>
            </a:r>
          </a:p>
          <a:p>
            <a:pPr algn="l">
              <a:defRPr sz="2400">
                <a:solidFill>
                  <a:srgbClr val="53585F"/>
                </a:solidFill>
              </a:defRPr>
            </a:pPr>
            <a:r>
              <a:t>Data Management</a:t>
            </a:r>
          </a:p>
          <a:p>
            <a:pPr algn="l">
              <a:defRPr sz="2400">
                <a:solidFill>
                  <a:srgbClr val="53585F"/>
                </a:solidFill>
              </a:defRPr>
            </a:pPr>
            <a:r>
              <a:t>Visualizations</a:t>
            </a:r>
          </a:p>
        </p:txBody>
      </p:sp>
      <p:sp>
        <p:nvSpPr>
          <p:cNvPr id="153" name="Shape 149"/>
          <p:cNvSpPr txBox="1"/>
          <p:nvPr/>
        </p:nvSpPr>
        <p:spPr>
          <a:xfrm>
            <a:off x="220227" y="7864446"/>
            <a:ext cx="4537660" cy="495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u="sng">
                <a:solidFill>
                  <a:srgbClr val="0000FF"/>
                </a:solidFill>
                <a:uFill>
                  <a:solidFill>
                    <a:srgbClr val="0000FF"/>
                  </a:solidFill>
                </a:uFill>
                <a:hlinkClick r:id="rId2" invalidUrl="" action="" tgtFrame="" tooltip="" history="1" highlightClick="0" endSnd="0"/>
              </a:defRPr>
            </a:lvl1pPr>
          </a:lstStyle>
          <a:p>
            <a:pPr>
              <a:defRPr>
                <a:solidFill>
                  <a:srgbClr val="53585F"/>
                </a:solidFill>
                <a:uFillTx/>
              </a:defRPr>
            </a:pPr>
            <a:r>
              <a:rPr>
                <a:solidFill>
                  <a:srgbClr val="0000FF"/>
                </a:solidFill>
                <a:uFill>
                  <a:solidFill>
                    <a:srgbClr val="0000FF"/>
                  </a:solidFill>
                </a:uFill>
                <a:hlinkClick r:id="rId2" invalidUrl="" action="" tgtFrame="" tooltip="" history="1" highlightClick="0" endSnd="0"/>
              </a:rPr>
              <a:t>quest-help@northwestern.edu</a:t>
            </a:r>
          </a:p>
        </p:txBody>
      </p:sp>
      <p:sp>
        <p:nvSpPr>
          <p:cNvPr id="154" name="Rectangle 1"/>
          <p:cNvSpPr txBox="1"/>
          <p:nvPr/>
        </p:nvSpPr>
        <p:spPr>
          <a:xfrm>
            <a:off x="608170" y="1945513"/>
            <a:ext cx="4322621" cy="15038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a:defRPr sz="2400">
                <a:solidFill>
                  <a:srgbClr val="53585F"/>
                </a:solidFill>
                <a:latin typeface="Arial"/>
                <a:ea typeface="Arial"/>
                <a:cs typeface="Arial"/>
                <a:sym typeface="Arial"/>
              </a:defRPr>
            </a:lvl1pPr>
          </a:lstStyle>
          <a:p>
            <a:pPr/>
            <a:r>
              <a:t>We are a team under Northwestern Information Technology with research backgrounds in:</a:t>
            </a:r>
          </a:p>
        </p:txBody>
      </p:sp>
      <p:grpSp>
        <p:nvGrpSpPr>
          <p:cNvPr id="165" name="Group 4"/>
          <p:cNvGrpSpPr/>
          <p:nvPr/>
        </p:nvGrpSpPr>
        <p:grpSpPr>
          <a:xfrm>
            <a:off x="6049619" y="2361612"/>
            <a:ext cx="6003542" cy="5960403"/>
            <a:chOff x="0" y="0"/>
            <a:chExt cx="6003541" cy="5960401"/>
          </a:xfrm>
        </p:grpSpPr>
        <p:grpSp>
          <p:nvGrpSpPr>
            <p:cNvPr id="161" name="Group 3"/>
            <p:cNvGrpSpPr/>
            <p:nvPr/>
          </p:nvGrpSpPr>
          <p:grpSpPr>
            <a:xfrm>
              <a:off x="-1" y="-1"/>
              <a:ext cx="5976761" cy="3931921"/>
              <a:chOff x="0" y="0"/>
              <a:chExt cx="5976759" cy="3931920"/>
            </a:xfrm>
          </p:grpSpPr>
          <p:pic>
            <p:nvPicPr>
              <p:cNvPr id="155" name="pasted-image.png" descr="pasted-image.png"/>
              <p:cNvPicPr>
                <a:picLocks noChangeAspect="1"/>
              </p:cNvPicPr>
              <p:nvPr/>
            </p:nvPicPr>
            <p:blipFill>
              <a:blip r:embed="rId3">
                <a:extLst/>
              </a:blip>
              <a:stretch>
                <a:fillRect/>
              </a:stretch>
            </p:blipFill>
            <p:spPr>
              <a:xfrm>
                <a:off x="2096446" y="2140478"/>
                <a:ext cx="1783868" cy="1783868"/>
              </a:xfrm>
              <a:prstGeom prst="rect">
                <a:avLst/>
              </a:prstGeom>
              <a:ln w="25400" cap="flat">
                <a:solidFill>
                  <a:srgbClr val="85888D"/>
                </a:solidFill>
                <a:prstDash val="solid"/>
                <a:miter lim="400000"/>
              </a:ln>
              <a:effectLst>
                <a:outerShdw sx="100000" sy="100000" kx="0" ky="0" algn="b" rotWithShape="0" blurRad="190500" dist="8455" dir="5400000">
                  <a:srgbClr val="000000"/>
                </a:outerShdw>
              </a:effectLst>
            </p:spPr>
          </p:pic>
          <p:pic>
            <p:nvPicPr>
              <p:cNvPr id="156" name="pasted-image.png" descr="pasted-image.png"/>
              <p:cNvPicPr>
                <a:picLocks noChangeAspect="1"/>
              </p:cNvPicPr>
              <p:nvPr/>
            </p:nvPicPr>
            <p:blipFill>
              <a:blip r:embed="rId4">
                <a:extLst/>
              </a:blip>
              <a:stretch>
                <a:fillRect/>
              </a:stretch>
            </p:blipFill>
            <p:spPr>
              <a:xfrm>
                <a:off x="4166106" y="26084"/>
                <a:ext cx="1810654" cy="1810655"/>
              </a:xfrm>
              <a:prstGeom prst="rect">
                <a:avLst/>
              </a:prstGeom>
              <a:ln w="25400" cap="flat">
                <a:solidFill>
                  <a:srgbClr val="85888D"/>
                </a:solidFill>
                <a:prstDash val="solid"/>
                <a:miter lim="400000"/>
              </a:ln>
              <a:effectLst>
                <a:outerShdw sx="100000" sy="100000" kx="0" ky="0" algn="b" rotWithShape="0" blurRad="190500" dist="8455" dir="5400000">
                  <a:srgbClr val="000000"/>
                </a:outerShdw>
              </a:effectLst>
            </p:spPr>
          </p:pic>
          <p:pic>
            <p:nvPicPr>
              <p:cNvPr id="157" name="pasted-image.png" descr="pasted-image.png"/>
              <p:cNvPicPr>
                <a:picLocks noChangeAspect="1"/>
              </p:cNvPicPr>
              <p:nvPr/>
            </p:nvPicPr>
            <p:blipFill>
              <a:blip r:embed="rId5">
                <a:extLst/>
              </a:blip>
              <a:stretch>
                <a:fillRect/>
              </a:stretch>
            </p:blipFill>
            <p:spPr>
              <a:xfrm>
                <a:off x="0" y="2148052"/>
                <a:ext cx="1783867" cy="1783869"/>
              </a:xfrm>
              <a:prstGeom prst="rect">
                <a:avLst/>
              </a:prstGeom>
              <a:ln w="25400" cap="flat">
                <a:solidFill>
                  <a:srgbClr val="85888D"/>
                </a:solidFill>
                <a:prstDash val="solid"/>
                <a:miter lim="400000"/>
              </a:ln>
              <a:effectLst>
                <a:outerShdw sx="100000" sy="100000" kx="0" ky="0" algn="b" rotWithShape="0" blurRad="190500" dist="8455" dir="5400000">
                  <a:srgbClr val="000000"/>
                </a:outerShdw>
              </a:effectLst>
            </p:spPr>
          </p:pic>
          <p:pic>
            <p:nvPicPr>
              <p:cNvPr id="158" name="pasted-image.png" descr="pasted-image.png"/>
              <p:cNvPicPr>
                <a:picLocks noChangeAspect="1"/>
              </p:cNvPicPr>
              <p:nvPr/>
            </p:nvPicPr>
            <p:blipFill>
              <a:blip r:embed="rId6">
                <a:extLst/>
              </a:blip>
              <a:stretch>
                <a:fillRect/>
              </a:stretch>
            </p:blipFill>
            <p:spPr>
              <a:xfrm>
                <a:off x="-1" y="26084"/>
                <a:ext cx="1783870" cy="1783868"/>
              </a:xfrm>
              <a:prstGeom prst="rect">
                <a:avLst/>
              </a:prstGeom>
              <a:ln w="25400" cap="flat">
                <a:solidFill>
                  <a:srgbClr val="85888D"/>
                </a:solidFill>
                <a:prstDash val="solid"/>
                <a:miter lim="400000"/>
              </a:ln>
              <a:effectLst>
                <a:outerShdw sx="100000" sy="100000" kx="0" ky="0" algn="b" rotWithShape="0" blurRad="190500" dist="8455" dir="5400000">
                  <a:srgbClr val="000000"/>
                </a:outerShdw>
              </a:effectLst>
            </p:spPr>
          </p:pic>
          <p:pic>
            <p:nvPicPr>
              <p:cNvPr id="159" name="pasted-image.png" descr="pasted-image.png"/>
              <p:cNvPicPr>
                <a:picLocks noChangeAspect="1"/>
              </p:cNvPicPr>
              <p:nvPr/>
            </p:nvPicPr>
            <p:blipFill>
              <a:blip r:embed="rId7">
                <a:extLst/>
              </a:blip>
              <a:stretch>
                <a:fillRect/>
              </a:stretch>
            </p:blipFill>
            <p:spPr>
              <a:xfrm>
                <a:off x="4192892" y="2148052"/>
                <a:ext cx="1783868" cy="1783869"/>
              </a:xfrm>
              <a:prstGeom prst="rect">
                <a:avLst/>
              </a:prstGeom>
              <a:ln w="25400" cap="flat">
                <a:solidFill>
                  <a:srgbClr val="85888D"/>
                </a:solidFill>
                <a:prstDash val="solid"/>
                <a:miter lim="400000"/>
              </a:ln>
              <a:effectLst>
                <a:outerShdw sx="100000" sy="100000" kx="0" ky="0" algn="b" rotWithShape="0" blurRad="190500" dist="8455" dir="5400000">
                  <a:srgbClr val="000000"/>
                </a:outerShdw>
              </a:effectLst>
            </p:spPr>
          </p:pic>
          <p:pic>
            <p:nvPicPr>
              <p:cNvPr id="160" name="Picture 2" descr="Picture 2"/>
              <p:cNvPicPr>
                <a:picLocks noChangeAspect="1"/>
              </p:cNvPicPr>
              <p:nvPr/>
            </p:nvPicPr>
            <p:blipFill>
              <a:blip r:embed="rId8">
                <a:extLst/>
              </a:blip>
              <a:stretch>
                <a:fillRect/>
              </a:stretch>
            </p:blipFill>
            <p:spPr>
              <a:xfrm>
                <a:off x="2066719" y="-1"/>
                <a:ext cx="1843322" cy="1836038"/>
              </a:xfrm>
              <a:prstGeom prst="rect">
                <a:avLst/>
              </a:prstGeom>
              <a:ln w="12700" cap="flat">
                <a:noFill/>
                <a:miter lim="400000"/>
              </a:ln>
              <a:effectLst>
                <a:outerShdw sx="100000" sy="100000" kx="0" ky="0" algn="b" rotWithShape="0" blurRad="190500" dist="8890" dir="5400000">
                  <a:srgbClr val="000000"/>
                </a:outerShdw>
              </a:effectLst>
            </p:spPr>
          </p:pic>
        </p:grpSp>
        <p:pic>
          <p:nvPicPr>
            <p:cNvPr id="162" name="Picture 6" descr="Picture 6"/>
            <p:cNvPicPr>
              <a:picLocks noChangeAspect="1"/>
            </p:cNvPicPr>
            <p:nvPr/>
          </p:nvPicPr>
          <p:blipFill>
            <a:blip r:embed="rId9">
              <a:extLst/>
            </a:blip>
            <a:stretch>
              <a:fillRect/>
            </a:stretch>
          </p:blipFill>
          <p:spPr>
            <a:xfrm>
              <a:off x="-1" y="4108129"/>
              <a:ext cx="1852273" cy="1852273"/>
            </a:xfrm>
            <a:prstGeom prst="rect">
              <a:avLst/>
            </a:prstGeom>
            <a:ln w="12700" cap="flat">
              <a:noFill/>
              <a:miter lim="400000"/>
            </a:ln>
            <a:effectLst/>
          </p:spPr>
        </p:pic>
        <p:pic>
          <p:nvPicPr>
            <p:cNvPr id="163" name="Picture 10" descr="Picture 10"/>
            <p:cNvPicPr>
              <a:picLocks noChangeAspect="1"/>
            </p:cNvPicPr>
            <p:nvPr/>
          </p:nvPicPr>
          <p:blipFill>
            <a:blip r:embed="rId10">
              <a:extLst/>
            </a:blip>
            <a:stretch>
              <a:fillRect/>
            </a:stretch>
          </p:blipFill>
          <p:spPr>
            <a:xfrm>
              <a:off x="2056617" y="4108129"/>
              <a:ext cx="1852273" cy="1852273"/>
            </a:xfrm>
            <a:prstGeom prst="rect">
              <a:avLst/>
            </a:prstGeom>
            <a:ln w="12700" cap="flat">
              <a:noFill/>
              <a:miter lim="400000"/>
            </a:ln>
            <a:effectLst/>
          </p:spPr>
        </p:pic>
        <p:pic>
          <p:nvPicPr>
            <p:cNvPr id="164" name="Picture 12" descr="Picture 12"/>
            <p:cNvPicPr>
              <a:picLocks noChangeAspect="1"/>
            </p:cNvPicPr>
            <p:nvPr/>
          </p:nvPicPr>
          <p:blipFill>
            <a:blip r:embed="rId11">
              <a:extLst/>
            </a:blip>
            <a:stretch>
              <a:fillRect/>
            </a:stretch>
          </p:blipFill>
          <p:spPr>
            <a:xfrm>
              <a:off x="4151269" y="4108129"/>
              <a:ext cx="1852273" cy="1852273"/>
            </a:xfrm>
            <a:prstGeom prst="rect">
              <a:avLst/>
            </a:prstGeom>
            <a:ln w="12700" cap="flat">
              <a:noFill/>
              <a:miter lim="400000"/>
            </a:ln>
            <a:effectLst/>
          </p:spPr>
        </p:pic>
      </p:grpSp>
      <p:sp>
        <p:nvSpPr>
          <p:cNvPr id="166" name="Please set up your screen to have Zoom on one half of the screen and a terminal or web browser on the other half."/>
          <p:cNvSpPr txBox="1"/>
          <p:nvPr/>
        </p:nvSpPr>
        <p:spPr>
          <a:xfrm>
            <a:off x="379160" y="138676"/>
            <a:ext cx="12246481" cy="3937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800"/>
            </a:lvl1pPr>
          </a:lstStyle>
          <a:p>
            <a:pPr/>
            <a:r>
              <a:t>Please set up your screen to have Zoom on one half of the screen and a terminal or web browser on the other half.</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5" name="Shape 215"/>
          <p:cNvSpPr txBox="1"/>
          <p:nvPr>
            <p:ph type="sldNum" sz="quarter" idx="2"/>
          </p:nvPr>
        </p:nvSpPr>
        <p:spPr>
          <a:xfrm>
            <a:off x="11985793" y="9232741"/>
            <a:ext cx="368767" cy="35199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16" name="Shape 919"/>
          <p:cNvSpPr/>
          <p:nvPr/>
        </p:nvSpPr>
        <p:spPr>
          <a:xfrm>
            <a:off x="8913649" y="4417945"/>
            <a:ext cx="3418181" cy="647701"/>
          </a:xfrm>
          <a:prstGeom prst="ellipse">
            <a:avLst/>
          </a:prstGeom>
          <a:blipFill>
            <a:blip r:embed="rId2"/>
          </a:blipFill>
          <a:ln w="12700">
            <a:miter lim="400000"/>
          </a:ln>
          <a:effectLst>
            <a:outerShdw sx="100000" sy="100000" kx="0" ky="0" algn="b" rotWithShape="0" blurRad="25400" dist="25400" dir="2388334">
              <a:srgbClr val="000000">
                <a:alpha val="79310"/>
              </a:srgbClr>
            </a:outerShdw>
          </a:effectLst>
        </p:spPr>
        <p:txBody>
          <a:bodyPr lIns="50800" tIns="50800" rIns="50800" bIns="50800" anchor="ctr"/>
          <a:lstStyle/>
          <a:p>
            <a:pPr>
              <a:defRPr sz="2400">
                <a:solidFill>
                  <a:srgbClr val="FFFFFF"/>
                </a:solidFill>
              </a:defRPr>
            </a:pPr>
          </a:p>
        </p:txBody>
      </p:sp>
      <p:sp>
        <p:nvSpPr>
          <p:cNvPr id="917" name="Shape 920"/>
          <p:cNvSpPr/>
          <p:nvPr/>
        </p:nvSpPr>
        <p:spPr>
          <a:xfrm>
            <a:off x="8913649" y="7213316"/>
            <a:ext cx="3418181" cy="647703"/>
          </a:xfrm>
          <a:prstGeom prst="ellipse">
            <a:avLst/>
          </a:prstGeom>
          <a:blipFill>
            <a:blip r:embed="rId2"/>
          </a:blipFill>
          <a:ln w="12700">
            <a:miter lim="400000"/>
          </a:ln>
          <a:effectLst>
            <a:outerShdw sx="100000" sy="100000" kx="0" ky="0" algn="b" rotWithShape="0" blurRad="25400" dist="25400" dir="2388334">
              <a:srgbClr val="000000">
                <a:alpha val="79310"/>
              </a:srgbClr>
            </a:outerShdw>
          </a:effectLst>
        </p:spPr>
        <p:txBody>
          <a:bodyPr lIns="50800" tIns="50800" rIns="50800" bIns="50800" anchor="ctr"/>
          <a:lstStyle/>
          <a:p>
            <a:pPr>
              <a:defRPr sz="2400">
                <a:solidFill>
                  <a:srgbClr val="FFFFFF"/>
                </a:solidFill>
              </a:defRPr>
            </a:pPr>
          </a:p>
        </p:txBody>
      </p:sp>
      <p:sp>
        <p:nvSpPr>
          <p:cNvPr id="918" name="Shape 921"/>
          <p:cNvSpPr/>
          <p:nvPr/>
        </p:nvSpPr>
        <p:spPr>
          <a:xfrm flipV="1">
            <a:off x="8916311" y="4739009"/>
            <a:ext cx="2" cy="2806800"/>
          </a:xfrm>
          <a:prstGeom prst="line">
            <a:avLst/>
          </a:prstGeom>
          <a:ln w="25400">
            <a:solidFill>
              <a:schemeClr val="accent6"/>
            </a:solidFill>
            <a:miter lim="400000"/>
          </a:ln>
        </p:spPr>
        <p:txBody>
          <a:bodyPr lIns="45718" tIns="45718" rIns="45718" bIns="45718"/>
          <a:lstStyle/>
          <a:p>
            <a:pPr/>
          </a:p>
        </p:txBody>
      </p:sp>
      <p:sp>
        <p:nvSpPr>
          <p:cNvPr id="919" name="Shape 922"/>
          <p:cNvSpPr/>
          <p:nvPr/>
        </p:nvSpPr>
        <p:spPr>
          <a:xfrm flipV="1">
            <a:off x="12334303" y="4739009"/>
            <a:ext cx="2" cy="2806800"/>
          </a:xfrm>
          <a:prstGeom prst="line">
            <a:avLst/>
          </a:prstGeom>
          <a:ln w="25400">
            <a:solidFill>
              <a:schemeClr val="accent6"/>
            </a:solidFill>
            <a:miter lim="400000"/>
          </a:ln>
        </p:spPr>
        <p:txBody>
          <a:bodyPr lIns="45718" tIns="45718" rIns="45718" bIns="45718"/>
          <a:lstStyle/>
          <a:p>
            <a:pPr/>
          </a:p>
        </p:txBody>
      </p:sp>
      <p:sp>
        <p:nvSpPr>
          <p:cNvPr id="920" name="Shape 923"/>
          <p:cNvSpPr txBox="1"/>
          <p:nvPr/>
        </p:nvSpPr>
        <p:spPr>
          <a:xfrm>
            <a:off x="9892133" y="4417945"/>
            <a:ext cx="14612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3.5 PB</a:t>
            </a:r>
          </a:p>
        </p:txBody>
      </p:sp>
      <p:sp>
        <p:nvSpPr>
          <p:cNvPr id="921" name="Shape 925"/>
          <p:cNvSpPr txBox="1"/>
          <p:nvPr/>
        </p:nvSpPr>
        <p:spPr>
          <a:xfrm>
            <a:off x="9038037" y="6224970"/>
            <a:ext cx="351084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/projects/</a:t>
            </a:r>
            <a:r>
              <a:rPr>
                <a:solidFill>
                  <a:srgbClr val="FF0000"/>
                </a:solidFill>
              </a:rPr>
              <a:t>p</a:t>
            </a:r>
            <a:r>
              <a:t>123xx</a:t>
            </a:r>
          </a:p>
        </p:txBody>
      </p:sp>
      <p:sp>
        <p:nvSpPr>
          <p:cNvPr id="922" name="Shape 927"/>
          <p:cNvSpPr txBox="1"/>
          <p:nvPr/>
        </p:nvSpPr>
        <p:spPr>
          <a:xfrm>
            <a:off x="777663" y="403557"/>
            <a:ext cx="11449474" cy="736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200"/>
            </a:pPr>
            <a:r>
              <a:t>Allocation</a:t>
            </a:r>
            <a:r>
              <a:t> Types</a:t>
            </a:r>
            <a:r>
              <a:t>:</a:t>
            </a:r>
            <a:r>
              <a:t> General Access </a:t>
            </a:r>
            <a:r>
              <a:t> </a:t>
            </a:r>
          </a:p>
        </p:txBody>
      </p:sp>
      <p:sp>
        <p:nvSpPr>
          <p:cNvPr id="923" name="Shape 943"/>
          <p:cNvSpPr/>
          <p:nvPr/>
        </p:nvSpPr>
        <p:spPr>
          <a:xfrm>
            <a:off x="5803900" y="5930882"/>
            <a:ext cx="2778090" cy="1270001"/>
          </a:xfrm>
          <a:prstGeom prst="leftRightArrow">
            <a:avLst>
              <a:gd name="adj1" fmla="val 32000"/>
              <a:gd name="adj2" fmla="val 44000"/>
            </a:avLst>
          </a:prstGeom>
          <a:blipFill>
            <a:blip r:embed="rId2"/>
          </a:blipFill>
          <a:ln w="12700">
            <a:miter lim="400000"/>
          </a:ln>
          <a:effectLst>
            <a:outerShdw sx="100000" sy="100000" kx="0" ky="0" algn="b" rotWithShape="0" blurRad="25400" dist="25400" dir="2388334">
              <a:srgbClr val="000000">
                <a:alpha val="79310"/>
              </a:srgbClr>
            </a:outerShdw>
          </a:effectLst>
        </p:spPr>
        <p:txBody>
          <a:bodyPr lIns="50800" tIns="50800" rIns="50800" bIns="50800" anchor="ctr"/>
          <a:lstStyle/>
          <a:p>
            <a:pPr>
              <a:defRPr sz="2400">
                <a:solidFill>
                  <a:srgbClr val="FFFFFF"/>
                </a:solidFill>
              </a:defRPr>
            </a:pPr>
          </a:p>
        </p:txBody>
      </p:sp>
      <p:sp>
        <p:nvSpPr>
          <p:cNvPr id="924" name="Shape 944"/>
          <p:cNvSpPr txBox="1"/>
          <p:nvPr/>
        </p:nvSpPr>
        <p:spPr>
          <a:xfrm>
            <a:off x="6232367" y="6289683"/>
            <a:ext cx="1921155"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FFFFFF"/>
                </a:solidFill>
              </a:defRPr>
            </a:lvl1pPr>
          </a:lstStyle>
          <a:p>
            <a:pPr/>
            <a:r>
              <a:t>Infiniband</a:t>
            </a:r>
          </a:p>
        </p:txBody>
      </p:sp>
      <p:sp>
        <p:nvSpPr>
          <p:cNvPr id="925" name="Rectangle 1"/>
          <p:cNvSpPr txBox="1"/>
          <p:nvPr/>
        </p:nvSpPr>
        <p:spPr>
          <a:xfrm>
            <a:off x="238201" y="8345376"/>
            <a:ext cx="12528395" cy="45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lvl1pPr>
          </a:lstStyle>
          <a:p>
            <a:pPr/>
            <a:r>
              <a:t>http://www.it.northwestern.edu/research/user-services/quest/allocation-guidelines.html</a:t>
            </a:r>
          </a:p>
        </p:txBody>
      </p:sp>
      <p:sp>
        <p:nvSpPr>
          <p:cNvPr id="926" name="Shape 917"/>
          <p:cNvSpPr txBox="1"/>
          <p:nvPr/>
        </p:nvSpPr>
        <p:spPr>
          <a:xfrm>
            <a:off x="342680" y="2339083"/>
            <a:ext cx="6096915"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800"/>
            </a:lvl1pPr>
          </a:lstStyle>
          <a:p>
            <a:pPr/>
            <a:r>
              <a:t>Research I Allocation, 500GB storage</a:t>
            </a:r>
          </a:p>
        </p:txBody>
      </p:sp>
      <p:pic>
        <p:nvPicPr>
          <p:cNvPr id="927" name="Picture 2" descr="Picture 2"/>
          <p:cNvPicPr>
            <a:picLocks noChangeAspect="1"/>
          </p:cNvPicPr>
          <p:nvPr/>
        </p:nvPicPr>
        <p:blipFill>
          <a:blip r:embed="rId3">
            <a:extLst/>
          </a:blip>
          <a:stretch>
            <a:fillRect/>
          </a:stretch>
        </p:blipFill>
        <p:spPr>
          <a:xfrm>
            <a:off x="286508" y="5065647"/>
            <a:ext cx="5175251" cy="2657476"/>
          </a:xfrm>
          <a:prstGeom prst="rect">
            <a:avLst/>
          </a:prstGeom>
          <a:ln w="12700">
            <a:miter lim="400000"/>
          </a:ln>
        </p:spPr>
      </p:pic>
      <p:sp>
        <p:nvSpPr>
          <p:cNvPr id="928" name="Rectangle 2"/>
          <p:cNvSpPr txBox="1"/>
          <p:nvPr/>
        </p:nvSpPr>
        <p:spPr>
          <a:xfrm>
            <a:off x="6740585" y="2345208"/>
            <a:ext cx="5339640" cy="523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800"/>
            </a:lvl1pPr>
          </a:lstStyle>
          <a:p>
            <a:pPr/>
            <a:r>
              <a:t>computational need &lt; 100K hour</a:t>
            </a:r>
          </a:p>
        </p:txBody>
      </p:sp>
      <p:sp>
        <p:nvSpPr>
          <p:cNvPr id="929" name="Rectangle 18"/>
          <p:cNvSpPr txBox="1"/>
          <p:nvPr/>
        </p:nvSpPr>
        <p:spPr>
          <a:xfrm>
            <a:off x="6730967" y="2874873"/>
            <a:ext cx="5339640" cy="523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800"/>
            </a:lvl1pPr>
          </a:lstStyle>
          <a:p>
            <a:pPr/>
            <a:r>
              <a:t>computational need &gt; 100K hour</a:t>
            </a:r>
          </a:p>
        </p:txBody>
      </p:sp>
      <p:sp>
        <p:nvSpPr>
          <p:cNvPr id="930" name="Rectangle 19"/>
          <p:cNvSpPr txBox="1"/>
          <p:nvPr/>
        </p:nvSpPr>
        <p:spPr>
          <a:xfrm>
            <a:off x="6740585" y="3436273"/>
            <a:ext cx="5339640" cy="523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800"/>
            </a:lvl1pPr>
          </a:lstStyle>
          <a:p>
            <a:pPr/>
            <a:r>
              <a:t>computational need &lt; 100K hour</a:t>
            </a:r>
          </a:p>
        </p:txBody>
      </p:sp>
      <p:sp>
        <p:nvSpPr>
          <p:cNvPr id="931" name="Rectangle 3"/>
          <p:cNvSpPr txBox="1"/>
          <p:nvPr/>
        </p:nvSpPr>
        <p:spPr>
          <a:xfrm>
            <a:off x="297500" y="2867565"/>
            <a:ext cx="6118663" cy="523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a:defRPr sz="2800"/>
            </a:lvl1pPr>
          </a:lstStyle>
          <a:p>
            <a:pPr/>
            <a:r>
              <a:t>Research II Allocation, 2TB storage</a:t>
            </a:r>
          </a:p>
        </p:txBody>
      </p:sp>
      <p:sp>
        <p:nvSpPr>
          <p:cNvPr id="932" name="Rectangle 4"/>
          <p:cNvSpPr txBox="1"/>
          <p:nvPr/>
        </p:nvSpPr>
        <p:spPr>
          <a:xfrm>
            <a:off x="307123" y="3431085"/>
            <a:ext cx="6266779" cy="523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a:defRPr sz="2800"/>
            </a:lvl1pPr>
          </a:lstStyle>
          <a:p>
            <a:pPr/>
            <a:r>
              <a:t>Classroom Allocation, 500GB storage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928"/>
                                        </p:tgtEl>
                                        <p:attrNameLst>
                                          <p:attrName>style.visibility</p:attrName>
                                        </p:attrNameLst>
                                      </p:cBhvr>
                                      <p:to>
                                        <p:strVal val="visible"/>
                                      </p:to>
                                    </p:set>
                                    <p:animEffect filter="dissolve" transition="in">
                                      <p:cBhvr>
                                        <p:cTn id="7" dur="500"/>
                                        <p:tgtEl>
                                          <p:spTgt spid="928"/>
                                        </p:tgtEl>
                                      </p:cBhvr>
                                    </p:animEffect>
                                  </p:childTnLst>
                                </p:cTn>
                              </p:par>
                            </p:childTnLst>
                          </p:cTn>
                        </p:par>
                        <p:par>
                          <p:cTn id="8" fill="hold">
                            <p:stCondLst>
                              <p:cond delay="500"/>
                            </p:stCondLst>
                            <p:childTnLst>
                              <p:par>
                                <p:cTn id="9" presetClass="entr" nodeType="afterEffect" presetID="9" grpId="2" fill="hold">
                                  <p:stCondLst>
                                    <p:cond delay="0"/>
                                  </p:stCondLst>
                                  <p:iterate type="el" backwards="0">
                                    <p:tmAbs val="0"/>
                                  </p:iterate>
                                  <p:childTnLst>
                                    <p:set>
                                      <p:cBhvr>
                                        <p:cTn id="10" fill="hold"/>
                                        <p:tgtEl>
                                          <p:spTgt spid="926"/>
                                        </p:tgtEl>
                                        <p:attrNameLst>
                                          <p:attrName>style.visibility</p:attrName>
                                        </p:attrNameLst>
                                      </p:cBhvr>
                                      <p:to>
                                        <p:strVal val="visible"/>
                                      </p:to>
                                    </p:set>
                                    <p:animEffect filter="dissolve" transition="in">
                                      <p:cBhvr>
                                        <p:cTn id="11" dur="500"/>
                                        <p:tgtEl>
                                          <p:spTgt spid="926"/>
                                        </p:tgtEl>
                                      </p:cBhvr>
                                    </p:animEffect>
                                  </p:childTnLst>
                                </p:cTn>
                              </p:par>
                            </p:childTnLst>
                          </p:cTn>
                        </p:par>
                      </p:childTnLst>
                    </p:cTn>
                  </p:par>
                  <p:par>
                    <p:cTn id="12" fill="hold">
                      <p:stCondLst>
                        <p:cond delay="indefinite"/>
                      </p:stCondLst>
                      <p:childTnLst>
                        <p:par>
                          <p:cTn id="13" fill="hold">
                            <p:stCondLst>
                              <p:cond delay="0"/>
                            </p:stCondLst>
                            <p:childTnLst>
                              <p:par>
                                <p:cTn id="14" presetClass="entr" nodeType="clickEffect" presetID="9" grpId="3" fill="hold">
                                  <p:stCondLst>
                                    <p:cond delay="0"/>
                                  </p:stCondLst>
                                  <p:iterate type="el" backwards="0">
                                    <p:tmAbs val="0"/>
                                  </p:iterate>
                                  <p:childTnLst>
                                    <p:set>
                                      <p:cBhvr>
                                        <p:cTn id="15" fill="hold"/>
                                        <p:tgtEl>
                                          <p:spTgt spid="931"/>
                                        </p:tgtEl>
                                        <p:attrNameLst>
                                          <p:attrName>style.visibility</p:attrName>
                                        </p:attrNameLst>
                                      </p:cBhvr>
                                      <p:to>
                                        <p:strVal val="visible"/>
                                      </p:to>
                                    </p:set>
                                    <p:animEffect filter="dissolve" transition="in">
                                      <p:cBhvr>
                                        <p:cTn id="16" dur="500"/>
                                        <p:tgtEl>
                                          <p:spTgt spid="931"/>
                                        </p:tgtEl>
                                      </p:cBhvr>
                                    </p:animEffect>
                                  </p:childTnLst>
                                </p:cTn>
                              </p:par>
                            </p:childTnLst>
                          </p:cTn>
                        </p:par>
                        <p:par>
                          <p:cTn id="17" fill="hold">
                            <p:stCondLst>
                              <p:cond delay="500"/>
                            </p:stCondLst>
                            <p:childTnLst>
                              <p:par>
                                <p:cTn id="18" presetClass="entr" nodeType="afterEffect" presetID="9" grpId="4" fill="hold">
                                  <p:stCondLst>
                                    <p:cond delay="0"/>
                                  </p:stCondLst>
                                  <p:iterate type="el" backwards="0">
                                    <p:tmAbs val="0"/>
                                  </p:iterate>
                                  <p:childTnLst>
                                    <p:set>
                                      <p:cBhvr>
                                        <p:cTn id="19" fill="hold"/>
                                        <p:tgtEl>
                                          <p:spTgt spid="929"/>
                                        </p:tgtEl>
                                        <p:attrNameLst>
                                          <p:attrName>style.visibility</p:attrName>
                                        </p:attrNameLst>
                                      </p:cBhvr>
                                      <p:to>
                                        <p:strVal val="visible"/>
                                      </p:to>
                                    </p:set>
                                    <p:animEffect filter="dissolve" transition="in">
                                      <p:cBhvr>
                                        <p:cTn id="20" dur="500"/>
                                        <p:tgtEl>
                                          <p:spTgt spid="929"/>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9" grpId="5" fill="hold">
                                  <p:stCondLst>
                                    <p:cond delay="0"/>
                                  </p:stCondLst>
                                  <p:iterate type="el" backwards="0">
                                    <p:tmAbs val="0"/>
                                  </p:iterate>
                                  <p:childTnLst>
                                    <p:set>
                                      <p:cBhvr>
                                        <p:cTn id="24" fill="hold"/>
                                        <p:tgtEl>
                                          <p:spTgt spid="932"/>
                                        </p:tgtEl>
                                        <p:attrNameLst>
                                          <p:attrName>style.visibility</p:attrName>
                                        </p:attrNameLst>
                                      </p:cBhvr>
                                      <p:to>
                                        <p:strVal val="visible"/>
                                      </p:to>
                                    </p:set>
                                    <p:animEffect filter="dissolve" transition="in">
                                      <p:cBhvr>
                                        <p:cTn id="25" dur="500"/>
                                        <p:tgtEl>
                                          <p:spTgt spid="932"/>
                                        </p:tgtEl>
                                      </p:cBhvr>
                                    </p:animEffect>
                                  </p:childTnLst>
                                </p:cTn>
                              </p:par>
                            </p:childTnLst>
                          </p:cTn>
                        </p:par>
                        <p:par>
                          <p:cTn id="26" fill="hold">
                            <p:stCondLst>
                              <p:cond delay="500"/>
                            </p:stCondLst>
                            <p:childTnLst>
                              <p:par>
                                <p:cTn id="27" presetClass="entr" nodeType="afterEffect" presetID="9" grpId="6" fill="hold">
                                  <p:stCondLst>
                                    <p:cond delay="0"/>
                                  </p:stCondLst>
                                  <p:iterate type="el" backwards="0">
                                    <p:tmAbs val="0"/>
                                  </p:iterate>
                                  <p:childTnLst>
                                    <p:set>
                                      <p:cBhvr>
                                        <p:cTn id="28" fill="hold"/>
                                        <p:tgtEl>
                                          <p:spTgt spid="930"/>
                                        </p:tgtEl>
                                        <p:attrNameLst>
                                          <p:attrName>style.visibility</p:attrName>
                                        </p:attrNameLst>
                                      </p:cBhvr>
                                      <p:to>
                                        <p:strVal val="visible"/>
                                      </p:to>
                                    </p:set>
                                    <p:animEffect filter="dissolve" transition="in">
                                      <p:cBhvr>
                                        <p:cTn id="29" dur="500"/>
                                        <p:tgtEl>
                                          <p:spTgt spid="9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32" grpId="5"/>
      <p:bldP build="whole" bldLvl="1" animBg="1" rev="0" advAuto="0" spid="931" grpId="3"/>
      <p:bldP build="whole" bldLvl="1" animBg="1" rev="0" advAuto="0" spid="926" grpId="2"/>
      <p:bldP build="whole" bldLvl="1" animBg="1" rev="0" advAuto="0" spid="928" grpId="1"/>
      <p:bldP build="whole" bldLvl="1" animBg="1" rev="0" advAuto="0" spid="929" grpId="4"/>
      <p:bldP build="whole" bldLvl="1" animBg="1" rev="0" advAuto="0" spid="930" grpId="6"/>
    </p:bldLst>
  </p:timing>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4" name="Shape 215"/>
          <p:cNvSpPr txBox="1"/>
          <p:nvPr>
            <p:ph type="sldNum" sz="quarter" idx="2"/>
          </p:nvPr>
        </p:nvSpPr>
        <p:spPr>
          <a:xfrm>
            <a:off x="11985793" y="9232741"/>
            <a:ext cx="368767" cy="35199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35" name="Shape 919"/>
          <p:cNvSpPr/>
          <p:nvPr/>
        </p:nvSpPr>
        <p:spPr>
          <a:xfrm>
            <a:off x="8913649" y="3929696"/>
            <a:ext cx="3418181" cy="647701"/>
          </a:xfrm>
          <a:prstGeom prst="ellipse">
            <a:avLst/>
          </a:prstGeom>
          <a:blipFill>
            <a:blip r:embed="rId2"/>
          </a:blipFill>
          <a:ln w="12700">
            <a:miter lim="400000"/>
          </a:ln>
          <a:effectLst>
            <a:outerShdw sx="100000" sy="100000" kx="0" ky="0" algn="b" rotWithShape="0" blurRad="25400" dist="25400" dir="2388334">
              <a:srgbClr val="000000">
                <a:alpha val="79310"/>
              </a:srgbClr>
            </a:outerShdw>
          </a:effectLst>
        </p:spPr>
        <p:txBody>
          <a:bodyPr lIns="50800" tIns="50800" rIns="50800" bIns="50800" anchor="ctr"/>
          <a:lstStyle/>
          <a:p>
            <a:pPr>
              <a:defRPr sz="2400">
                <a:solidFill>
                  <a:srgbClr val="FFFFFF"/>
                </a:solidFill>
              </a:defRPr>
            </a:pPr>
          </a:p>
        </p:txBody>
      </p:sp>
      <p:sp>
        <p:nvSpPr>
          <p:cNvPr id="936" name="Shape 920"/>
          <p:cNvSpPr/>
          <p:nvPr/>
        </p:nvSpPr>
        <p:spPr>
          <a:xfrm>
            <a:off x="8913649" y="6725067"/>
            <a:ext cx="3418181" cy="647703"/>
          </a:xfrm>
          <a:prstGeom prst="ellipse">
            <a:avLst/>
          </a:prstGeom>
          <a:blipFill>
            <a:blip r:embed="rId2"/>
          </a:blipFill>
          <a:ln w="12700">
            <a:miter lim="400000"/>
          </a:ln>
          <a:effectLst>
            <a:outerShdw sx="100000" sy="100000" kx="0" ky="0" algn="b" rotWithShape="0" blurRad="25400" dist="25400" dir="2388334">
              <a:srgbClr val="000000">
                <a:alpha val="79310"/>
              </a:srgbClr>
            </a:outerShdw>
          </a:effectLst>
        </p:spPr>
        <p:txBody>
          <a:bodyPr lIns="50800" tIns="50800" rIns="50800" bIns="50800" anchor="ctr"/>
          <a:lstStyle/>
          <a:p>
            <a:pPr>
              <a:defRPr sz="2400">
                <a:solidFill>
                  <a:srgbClr val="FFFFFF"/>
                </a:solidFill>
              </a:defRPr>
            </a:pPr>
          </a:p>
        </p:txBody>
      </p:sp>
      <p:sp>
        <p:nvSpPr>
          <p:cNvPr id="937" name="Shape 921"/>
          <p:cNvSpPr/>
          <p:nvPr/>
        </p:nvSpPr>
        <p:spPr>
          <a:xfrm flipV="1">
            <a:off x="8916311" y="4250760"/>
            <a:ext cx="2" cy="2806800"/>
          </a:xfrm>
          <a:prstGeom prst="line">
            <a:avLst/>
          </a:prstGeom>
          <a:ln w="25400">
            <a:solidFill>
              <a:schemeClr val="accent6"/>
            </a:solidFill>
            <a:miter lim="400000"/>
          </a:ln>
        </p:spPr>
        <p:txBody>
          <a:bodyPr lIns="45718" tIns="45718" rIns="45718" bIns="45718"/>
          <a:lstStyle/>
          <a:p>
            <a:pPr/>
          </a:p>
        </p:txBody>
      </p:sp>
      <p:sp>
        <p:nvSpPr>
          <p:cNvPr id="938" name="Shape 922"/>
          <p:cNvSpPr/>
          <p:nvPr/>
        </p:nvSpPr>
        <p:spPr>
          <a:xfrm flipV="1">
            <a:off x="12334303" y="4250760"/>
            <a:ext cx="2" cy="2806800"/>
          </a:xfrm>
          <a:prstGeom prst="line">
            <a:avLst/>
          </a:prstGeom>
          <a:ln w="25400">
            <a:solidFill>
              <a:schemeClr val="accent6"/>
            </a:solidFill>
            <a:miter lim="400000"/>
          </a:ln>
        </p:spPr>
        <p:txBody>
          <a:bodyPr lIns="45718" tIns="45718" rIns="45718" bIns="45718"/>
          <a:lstStyle/>
          <a:p>
            <a:pPr/>
          </a:p>
        </p:txBody>
      </p:sp>
      <p:sp>
        <p:nvSpPr>
          <p:cNvPr id="939" name="Shape 923"/>
          <p:cNvSpPr txBox="1"/>
          <p:nvPr/>
        </p:nvSpPr>
        <p:spPr>
          <a:xfrm>
            <a:off x="9892133" y="3929696"/>
            <a:ext cx="146121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3.5 PB</a:t>
            </a:r>
          </a:p>
        </p:txBody>
      </p:sp>
      <p:sp>
        <p:nvSpPr>
          <p:cNvPr id="940" name="Shape 925"/>
          <p:cNvSpPr txBox="1"/>
          <p:nvPr/>
        </p:nvSpPr>
        <p:spPr>
          <a:xfrm>
            <a:off x="9109641" y="5736721"/>
            <a:ext cx="323103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/projects/</a:t>
            </a:r>
            <a:r>
              <a:rPr>
                <a:solidFill>
                  <a:srgbClr val="FF0000"/>
                </a:solidFill>
              </a:rPr>
              <a:t>b</a:t>
            </a:r>
            <a:r>
              <a:t>1xxx</a:t>
            </a:r>
          </a:p>
        </p:txBody>
      </p:sp>
      <p:sp>
        <p:nvSpPr>
          <p:cNvPr id="941" name="Shape 943"/>
          <p:cNvSpPr/>
          <p:nvPr/>
        </p:nvSpPr>
        <p:spPr>
          <a:xfrm>
            <a:off x="5803900" y="5442632"/>
            <a:ext cx="2778090" cy="1270001"/>
          </a:xfrm>
          <a:prstGeom prst="leftRightArrow">
            <a:avLst>
              <a:gd name="adj1" fmla="val 32000"/>
              <a:gd name="adj2" fmla="val 44000"/>
            </a:avLst>
          </a:prstGeom>
          <a:blipFill>
            <a:blip r:embed="rId2"/>
          </a:blipFill>
          <a:ln w="12700">
            <a:miter lim="400000"/>
          </a:ln>
          <a:effectLst>
            <a:outerShdw sx="100000" sy="100000" kx="0" ky="0" algn="b" rotWithShape="0" blurRad="25400" dist="25400" dir="2388334">
              <a:srgbClr val="000000">
                <a:alpha val="79310"/>
              </a:srgbClr>
            </a:outerShdw>
          </a:effectLst>
        </p:spPr>
        <p:txBody>
          <a:bodyPr lIns="50800" tIns="50800" rIns="50800" bIns="50800" anchor="ctr"/>
          <a:lstStyle/>
          <a:p>
            <a:pPr>
              <a:defRPr sz="2400">
                <a:solidFill>
                  <a:srgbClr val="FFFFFF"/>
                </a:solidFill>
              </a:defRPr>
            </a:pPr>
          </a:p>
        </p:txBody>
      </p:sp>
      <p:sp>
        <p:nvSpPr>
          <p:cNvPr id="942" name="Shape 944"/>
          <p:cNvSpPr txBox="1"/>
          <p:nvPr/>
        </p:nvSpPr>
        <p:spPr>
          <a:xfrm>
            <a:off x="6232367" y="5801433"/>
            <a:ext cx="1921155"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FFFFFF"/>
                </a:solidFill>
              </a:defRPr>
            </a:lvl1pPr>
          </a:lstStyle>
          <a:p>
            <a:pPr/>
            <a:r>
              <a:t>Infiniband</a:t>
            </a:r>
          </a:p>
        </p:txBody>
      </p:sp>
      <p:sp>
        <p:nvSpPr>
          <p:cNvPr id="943" name="Rectangle 916"/>
          <p:cNvSpPr txBox="1"/>
          <p:nvPr/>
        </p:nvSpPr>
        <p:spPr>
          <a:xfrm>
            <a:off x="302694" y="8292568"/>
            <a:ext cx="12051866" cy="45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lvl1pPr>
          </a:lstStyle>
          <a:p>
            <a:pPr/>
            <a:r>
              <a:t>http://www.it.northwestern.edu/research/user-services/quest/full-access.html</a:t>
            </a:r>
          </a:p>
        </p:txBody>
      </p:sp>
      <p:sp>
        <p:nvSpPr>
          <p:cNvPr id="944" name="Shape 917"/>
          <p:cNvSpPr txBox="1"/>
          <p:nvPr/>
        </p:nvSpPr>
        <p:spPr>
          <a:xfrm>
            <a:off x="676997" y="2597040"/>
            <a:ext cx="9976512"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800"/>
            </a:lvl1pPr>
          </a:lstStyle>
          <a:p>
            <a:pPr/>
            <a:r>
              <a:t>Full access to compute nodes &amp; persistent storage for 5 years</a:t>
            </a:r>
          </a:p>
        </p:txBody>
      </p:sp>
      <p:sp>
        <p:nvSpPr>
          <p:cNvPr id="945" name="Rectangle 2"/>
          <p:cNvSpPr/>
          <p:nvPr/>
        </p:nvSpPr>
        <p:spPr>
          <a:xfrm>
            <a:off x="1068144" y="4733385"/>
            <a:ext cx="518266" cy="274321"/>
          </a:xfrm>
          <a:prstGeom prst="rect">
            <a:avLst/>
          </a:prstGeom>
          <a:ln w="38100">
            <a:solidFill>
              <a:schemeClr val="accent5"/>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946" name="Rectangle 927"/>
          <p:cNvSpPr/>
          <p:nvPr/>
        </p:nvSpPr>
        <p:spPr>
          <a:xfrm>
            <a:off x="4197918" y="5303866"/>
            <a:ext cx="1459948" cy="1371601"/>
          </a:xfrm>
          <a:prstGeom prst="rect">
            <a:avLst/>
          </a:prstGeom>
          <a:ln w="38100">
            <a:solidFill>
              <a:schemeClr val="accent5"/>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947" name="Rectangle 928"/>
          <p:cNvSpPr/>
          <p:nvPr/>
        </p:nvSpPr>
        <p:spPr>
          <a:xfrm>
            <a:off x="1970077" y="5967390"/>
            <a:ext cx="528524" cy="548641"/>
          </a:xfrm>
          <a:prstGeom prst="rect">
            <a:avLst/>
          </a:prstGeom>
          <a:ln w="38100">
            <a:solidFill>
              <a:schemeClr val="accent5"/>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948" name="Rectangle 929"/>
          <p:cNvSpPr/>
          <p:nvPr/>
        </p:nvSpPr>
        <p:spPr>
          <a:xfrm>
            <a:off x="2355804" y="5005484"/>
            <a:ext cx="278907" cy="274321"/>
          </a:xfrm>
          <a:prstGeom prst="rect">
            <a:avLst/>
          </a:prstGeom>
          <a:ln w="38100">
            <a:solidFill>
              <a:schemeClr val="accent5"/>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949" name="Rectangle 930"/>
          <p:cNvSpPr/>
          <p:nvPr/>
        </p:nvSpPr>
        <p:spPr>
          <a:xfrm>
            <a:off x="3014454" y="6799835"/>
            <a:ext cx="278907" cy="137161"/>
          </a:xfrm>
          <a:prstGeom prst="rect">
            <a:avLst/>
          </a:prstGeom>
          <a:ln w="38100">
            <a:solidFill>
              <a:schemeClr val="accent5"/>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950" name="Rectangle 931"/>
          <p:cNvSpPr/>
          <p:nvPr/>
        </p:nvSpPr>
        <p:spPr>
          <a:xfrm>
            <a:off x="3400411" y="5843432"/>
            <a:ext cx="278907" cy="274321"/>
          </a:xfrm>
          <a:prstGeom prst="rect">
            <a:avLst/>
          </a:prstGeom>
          <a:ln w="38100">
            <a:solidFill>
              <a:schemeClr val="accent5"/>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951" name="Rectangle 932"/>
          <p:cNvSpPr/>
          <p:nvPr/>
        </p:nvSpPr>
        <p:spPr>
          <a:xfrm>
            <a:off x="668563" y="5424447"/>
            <a:ext cx="652481" cy="685801"/>
          </a:xfrm>
          <a:prstGeom prst="rect">
            <a:avLst/>
          </a:prstGeom>
          <a:ln w="38100">
            <a:solidFill>
              <a:schemeClr val="accent5"/>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952" name="Rectangle 933"/>
          <p:cNvSpPr/>
          <p:nvPr/>
        </p:nvSpPr>
        <p:spPr>
          <a:xfrm>
            <a:off x="405084" y="6372809"/>
            <a:ext cx="518267" cy="274321"/>
          </a:xfrm>
          <a:prstGeom prst="rect">
            <a:avLst/>
          </a:prstGeom>
          <a:ln w="38100">
            <a:solidFill>
              <a:schemeClr val="accent5"/>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953" name="Rectangle 934"/>
          <p:cNvSpPr/>
          <p:nvPr/>
        </p:nvSpPr>
        <p:spPr>
          <a:xfrm>
            <a:off x="1063892" y="6650150"/>
            <a:ext cx="652480" cy="685801"/>
          </a:xfrm>
          <a:prstGeom prst="rect">
            <a:avLst/>
          </a:prstGeom>
          <a:ln w="38100">
            <a:solidFill>
              <a:schemeClr val="accent5"/>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954" name="Rectangle 935"/>
          <p:cNvSpPr/>
          <p:nvPr/>
        </p:nvSpPr>
        <p:spPr>
          <a:xfrm>
            <a:off x="4452940" y="4612892"/>
            <a:ext cx="528525" cy="548641"/>
          </a:xfrm>
          <a:prstGeom prst="rect">
            <a:avLst/>
          </a:prstGeom>
          <a:ln w="38100">
            <a:solidFill>
              <a:schemeClr val="accent5"/>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955" name="Rectangle 936"/>
          <p:cNvSpPr/>
          <p:nvPr/>
        </p:nvSpPr>
        <p:spPr>
          <a:xfrm>
            <a:off x="2750286" y="4603482"/>
            <a:ext cx="652480" cy="1097281"/>
          </a:xfrm>
          <a:prstGeom prst="rect">
            <a:avLst/>
          </a:prstGeom>
          <a:ln w="38100">
            <a:solidFill>
              <a:schemeClr val="accent5"/>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956" name="Rectangle 937"/>
          <p:cNvSpPr/>
          <p:nvPr/>
        </p:nvSpPr>
        <p:spPr>
          <a:xfrm>
            <a:off x="3540576" y="4594004"/>
            <a:ext cx="652480" cy="685801"/>
          </a:xfrm>
          <a:prstGeom prst="rect">
            <a:avLst/>
          </a:prstGeom>
          <a:ln w="38100">
            <a:solidFill>
              <a:schemeClr val="accent5"/>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957" name="Rectangle 938"/>
          <p:cNvSpPr/>
          <p:nvPr/>
        </p:nvSpPr>
        <p:spPr>
          <a:xfrm>
            <a:off x="4454657" y="7067778"/>
            <a:ext cx="518266" cy="274321"/>
          </a:xfrm>
          <a:prstGeom prst="rect">
            <a:avLst/>
          </a:prstGeom>
          <a:ln w="38100">
            <a:solidFill>
              <a:schemeClr val="accent5"/>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958" name="Rectangle 939"/>
          <p:cNvSpPr/>
          <p:nvPr/>
        </p:nvSpPr>
        <p:spPr>
          <a:xfrm>
            <a:off x="1963328" y="6653955"/>
            <a:ext cx="518267" cy="274321"/>
          </a:xfrm>
          <a:prstGeom prst="rect">
            <a:avLst/>
          </a:prstGeom>
          <a:ln w="38100">
            <a:solidFill>
              <a:schemeClr val="accent5"/>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959" name="Rectangle 940"/>
          <p:cNvSpPr/>
          <p:nvPr/>
        </p:nvSpPr>
        <p:spPr>
          <a:xfrm>
            <a:off x="3663508" y="5424373"/>
            <a:ext cx="278907" cy="137161"/>
          </a:xfrm>
          <a:prstGeom prst="rect">
            <a:avLst/>
          </a:prstGeom>
          <a:ln w="38100">
            <a:solidFill>
              <a:schemeClr val="accent5"/>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960" name="Rectangle 941"/>
          <p:cNvSpPr/>
          <p:nvPr/>
        </p:nvSpPr>
        <p:spPr>
          <a:xfrm>
            <a:off x="1838194" y="5287341"/>
            <a:ext cx="278907" cy="137161"/>
          </a:xfrm>
          <a:prstGeom prst="rect">
            <a:avLst/>
          </a:prstGeom>
          <a:ln w="38100">
            <a:solidFill>
              <a:schemeClr val="accent5"/>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961" name="Rectangle 944"/>
          <p:cNvSpPr/>
          <p:nvPr/>
        </p:nvSpPr>
        <p:spPr>
          <a:xfrm>
            <a:off x="1835492" y="4618173"/>
            <a:ext cx="278907" cy="274321"/>
          </a:xfrm>
          <a:prstGeom prst="rect">
            <a:avLst/>
          </a:prstGeom>
          <a:ln w="38100">
            <a:solidFill>
              <a:schemeClr val="accent5"/>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962" name="Rectangle 945"/>
          <p:cNvSpPr/>
          <p:nvPr/>
        </p:nvSpPr>
        <p:spPr>
          <a:xfrm>
            <a:off x="3675007" y="6791114"/>
            <a:ext cx="528524" cy="548641"/>
          </a:xfrm>
          <a:prstGeom prst="rect">
            <a:avLst/>
          </a:prstGeom>
          <a:ln w="38100">
            <a:solidFill>
              <a:schemeClr val="accent5"/>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963" name="Rectangle 946"/>
          <p:cNvSpPr/>
          <p:nvPr/>
        </p:nvSpPr>
        <p:spPr>
          <a:xfrm>
            <a:off x="2645350" y="5973474"/>
            <a:ext cx="528524" cy="548641"/>
          </a:xfrm>
          <a:prstGeom prst="rect">
            <a:avLst/>
          </a:prstGeom>
          <a:ln w="38100">
            <a:solidFill>
              <a:schemeClr val="accent5"/>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964" name="Rectangle 947"/>
          <p:cNvSpPr/>
          <p:nvPr/>
        </p:nvSpPr>
        <p:spPr>
          <a:xfrm>
            <a:off x="1197411" y="6241710"/>
            <a:ext cx="518267" cy="274321"/>
          </a:xfrm>
          <a:prstGeom prst="rect">
            <a:avLst/>
          </a:prstGeom>
          <a:ln w="38100">
            <a:solidFill>
              <a:schemeClr val="accent5"/>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965" name="Rectangle 949"/>
          <p:cNvSpPr/>
          <p:nvPr/>
        </p:nvSpPr>
        <p:spPr>
          <a:xfrm>
            <a:off x="1570293" y="5574364"/>
            <a:ext cx="278907" cy="274321"/>
          </a:xfrm>
          <a:prstGeom prst="rect">
            <a:avLst/>
          </a:prstGeom>
          <a:ln w="38100">
            <a:solidFill>
              <a:schemeClr val="accent5"/>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966" name="Rectangle 3"/>
          <p:cNvSpPr txBox="1"/>
          <p:nvPr/>
        </p:nvSpPr>
        <p:spPr>
          <a:xfrm>
            <a:off x="1869739" y="3890557"/>
            <a:ext cx="2049350" cy="485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a:defRPr sz="2600">
                <a:solidFill>
                  <a:srgbClr val="FF0000"/>
                </a:solidFill>
              </a:defRPr>
            </a:lvl1pPr>
          </a:lstStyle>
          <a:p>
            <a:pPr/>
            <a:r>
              <a:t>Buy-in nodes</a:t>
            </a:r>
          </a:p>
        </p:txBody>
      </p:sp>
      <p:pic>
        <p:nvPicPr>
          <p:cNvPr id="967" name="Picture 2" descr="Picture 2"/>
          <p:cNvPicPr>
            <a:picLocks noChangeAspect="1"/>
          </p:cNvPicPr>
          <p:nvPr/>
        </p:nvPicPr>
        <p:blipFill>
          <a:blip r:embed="rId3">
            <a:extLst/>
          </a:blip>
          <a:stretch>
            <a:fillRect/>
          </a:stretch>
        </p:blipFill>
        <p:spPr>
          <a:xfrm>
            <a:off x="444981" y="4651854"/>
            <a:ext cx="5175251" cy="2657476"/>
          </a:xfrm>
          <a:prstGeom prst="rect">
            <a:avLst/>
          </a:prstGeom>
          <a:ln w="12700">
            <a:miter lim="400000"/>
          </a:ln>
        </p:spPr>
      </p:pic>
      <p:sp>
        <p:nvSpPr>
          <p:cNvPr id="968" name="Shape 927"/>
          <p:cNvSpPr txBox="1"/>
          <p:nvPr/>
        </p:nvSpPr>
        <p:spPr>
          <a:xfrm>
            <a:off x="777663" y="403557"/>
            <a:ext cx="11449474" cy="736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200"/>
            </a:pPr>
            <a:r>
              <a:t>Allocation</a:t>
            </a:r>
            <a:r>
              <a:t> Types</a:t>
            </a:r>
            <a:r>
              <a:t>:</a:t>
            </a:r>
            <a:r>
              <a:t> Buy-in </a:t>
            </a:r>
            <a:r>
              <a:t>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45"/>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961"/>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955"/>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948"/>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5" fill="hold">
                                  <p:stCondLst>
                                    <p:cond delay="0"/>
                                  </p:stCondLst>
                                  <p:iterate type="el" backwards="0">
                                    <p:tmAbs val="0"/>
                                  </p:iterate>
                                  <p:childTnLst>
                                    <p:set>
                                      <p:cBhvr>
                                        <p:cTn id="18" fill="hold"/>
                                        <p:tgtEl>
                                          <p:spTgt spid="960"/>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6" fill="hold">
                                  <p:stCondLst>
                                    <p:cond delay="0"/>
                                  </p:stCondLst>
                                  <p:iterate type="el" backwards="0">
                                    <p:tmAbs val="0"/>
                                  </p:iterate>
                                  <p:childTnLst>
                                    <p:set>
                                      <p:cBhvr>
                                        <p:cTn id="21" fill="hold"/>
                                        <p:tgtEl>
                                          <p:spTgt spid="965"/>
                                        </p:tgtEl>
                                        <p:attrNameLst>
                                          <p:attrName>style.visibility</p:attrName>
                                        </p:attrNameLst>
                                      </p:cBhvr>
                                      <p:to>
                                        <p:strVal val="visible"/>
                                      </p:to>
                                    </p:set>
                                  </p:childTnLst>
                                </p:cTn>
                              </p:par>
                            </p:childTnLst>
                          </p:cTn>
                        </p:par>
                        <p:par>
                          <p:cTn id="22" fill="hold">
                            <p:stCondLst>
                              <p:cond delay="0"/>
                            </p:stCondLst>
                            <p:childTnLst>
                              <p:par>
                                <p:cTn id="23" presetClass="entr" nodeType="afterEffect" presetSubtype="0" presetID="1" grpId="7" fill="hold">
                                  <p:stCondLst>
                                    <p:cond delay="0"/>
                                  </p:stCondLst>
                                  <p:iterate type="el" backwards="0">
                                    <p:tmAbs val="0"/>
                                  </p:iterate>
                                  <p:childTnLst>
                                    <p:set>
                                      <p:cBhvr>
                                        <p:cTn id="24" fill="hold"/>
                                        <p:tgtEl>
                                          <p:spTgt spid="951"/>
                                        </p:tgtEl>
                                        <p:attrNameLst>
                                          <p:attrName>style.visibility</p:attrName>
                                        </p:attrNameLst>
                                      </p:cBhvr>
                                      <p:to>
                                        <p:strVal val="visible"/>
                                      </p:to>
                                    </p:set>
                                  </p:childTnLst>
                                </p:cTn>
                              </p:par>
                            </p:childTnLst>
                          </p:cTn>
                        </p:par>
                        <p:par>
                          <p:cTn id="25" fill="hold">
                            <p:stCondLst>
                              <p:cond delay="0"/>
                            </p:stCondLst>
                            <p:childTnLst>
                              <p:par>
                                <p:cTn id="26" presetClass="entr" nodeType="afterEffect" presetSubtype="0" presetID="1" grpId="8" fill="hold">
                                  <p:stCondLst>
                                    <p:cond delay="0"/>
                                  </p:stCondLst>
                                  <p:iterate type="el" backwards="0">
                                    <p:tmAbs val="0"/>
                                  </p:iterate>
                                  <p:childTnLst>
                                    <p:set>
                                      <p:cBhvr>
                                        <p:cTn id="27" fill="hold"/>
                                        <p:tgtEl>
                                          <p:spTgt spid="952"/>
                                        </p:tgtEl>
                                        <p:attrNameLst>
                                          <p:attrName>style.visibility</p:attrName>
                                        </p:attrNameLst>
                                      </p:cBhvr>
                                      <p:to>
                                        <p:strVal val="visible"/>
                                      </p:to>
                                    </p:set>
                                  </p:childTnLst>
                                </p:cTn>
                              </p:par>
                            </p:childTnLst>
                          </p:cTn>
                        </p:par>
                        <p:par>
                          <p:cTn id="28" fill="hold">
                            <p:stCondLst>
                              <p:cond delay="0"/>
                            </p:stCondLst>
                            <p:childTnLst>
                              <p:par>
                                <p:cTn id="29" presetClass="entr" nodeType="afterEffect" presetSubtype="0" presetID="1" grpId="9" fill="hold">
                                  <p:stCondLst>
                                    <p:cond delay="0"/>
                                  </p:stCondLst>
                                  <p:iterate type="el" backwards="0">
                                    <p:tmAbs val="0"/>
                                  </p:iterate>
                                  <p:childTnLst>
                                    <p:set>
                                      <p:cBhvr>
                                        <p:cTn id="30" fill="hold"/>
                                        <p:tgtEl>
                                          <p:spTgt spid="953"/>
                                        </p:tgtEl>
                                        <p:attrNameLst>
                                          <p:attrName>style.visibility</p:attrName>
                                        </p:attrNameLst>
                                      </p:cBhvr>
                                      <p:to>
                                        <p:strVal val="visible"/>
                                      </p:to>
                                    </p:set>
                                  </p:childTnLst>
                                </p:cTn>
                              </p:par>
                            </p:childTnLst>
                          </p:cTn>
                        </p:par>
                        <p:par>
                          <p:cTn id="31" fill="hold">
                            <p:stCondLst>
                              <p:cond delay="0"/>
                            </p:stCondLst>
                            <p:childTnLst>
                              <p:par>
                                <p:cTn id="32" presetClass="entr" nodeType="afterEffect" presetSubtype="0" presetID="1" grpId="10" fill="hold">
                                  <p:stCondLst>
                                    <p:cond delay="0"/>
                                  </p:stCondLst>
                                  <p:iterate type="el" backwards="0">
                                    <p:tmAbs val="0"/>
                                  </p:iterate>
                                  <p:childTnLst>
                                    <p:set>
                                      <p:cBhvr>
                                        <p:cTn id="33" fill="hold"/>
                                        <p:tgtEl>
                                          <p:spTgt spid="964"/>
                                        </p:tgtEl>
                                        <p:attrNameLst>
                                          <p:attrName>style.visibility</p:attrName>
                                        </p:attrNameLst>
                                      </p:cBhvr>
                                      <p:to>
                                        <p:strVal val="visible"/>
                                      </p:to>
                                    </p:set>
                                  </p:childTnLst>
                                </p:cTn>
                              </p:par>
                            </p:childTnLst>
                          </p:cTn>
                        </p:par>
                        <p:par>
                          <p:cTn id="34" fill="hold">
                            <p:stCondLst>
                              <p:cond delay="0"/>
                            </p:stCondLst>
                            <p:childTnLst>
                              <p:par>
                                <p:cTn id="35" presetClass="entr" nodeType="afterEffect" presetSubtype="0" presetID="1" grpId="11" fill="hold">
                                  <p:stCondLst>
                                    <p:cond delay="0"/>
                                  </p:stCondLst>
                                  <p:iterate type="el" backwards="0">
                                    <p:tmAbs val="0"/>
                                  </p:iterate>
                                  <p:childTnLst>
                                    <p:set>
                                      <p:cBhvr>
                                        <p:cTn id="36" fill="hold"/>
                                        <p:tgtEl>
                                          <p:spTgt spid="958"/>
                                        </p:tgtEl>
                                        <p:attrNameLst>
                                          <p:attrName>style.visibility</p:attrName>
                                        </p:attrNameLst>
                                      </p:cBhvr>
                                      <p:to>
                                        <p:strVal val="visible"/>
                                      </p:to>
                                    </p:set>
                                  </p:childTnLst>
                                </p:cTn>
                              </p:par>
                            </p:childTnLst>
                          </p:cTn>
                        </p:par>
                        <p:par>
                          <p:cTn id="37" fill="hold">
                            <p:stCondLst>
                              <p:cond delay="0"/>
                            </p:stCondLst>
                            <p:childTnLst>
                              <p:par>
                                <p:cTn id="38" presetClass="entr" nodeType="afterEffect" presetSubtype="0" presetID="1" grpId="12" fill="hold">
                                  <p:stCondLst>
                                    <p:cond delay="0"/>
                                  </p:stCondLst>
                                  <p:iterate type="el" backwards="0">
                                    <p:tmAbs val="0"/>
                                  </p:iterate>
                                  <p:childTnLst>
                                    <p:set>
                                      <p:cBhvr>
                                        <p:cTn id="39" fill="hold"/>
                                        <p:tgtEl>
                                          <p:spTgt spid="947"/>
                                        </p:tgtEl>
                                        <p:attrNameLst>
                                          <p:attrName>style.visibility</p:attrName>
                                        </p:attrNameLst>
                                      </p:cBhvr>
                                      <p:to>
                                        <p:strVal val="visible"/>
                                      </p:to>
                                    </p:set>
                                  </p:childTnLst>
                                </p:cTn>
                              </p:par>
                            </p:childTnLst>
                          </p:cTn>
                        </p:par>
                        <p:par>
                          <p:cTn id="40" fill="hold">
                            <p:stCondLst>
                              <p:cond delay="0"/>
                            </p:stCondLst>
                            <p:childTnLst>
                              <p:par>
                                <p:cTn id="41" presetClass="entr" nodeType="afterEffect" presetSubtype="0" presetID="1" grpId="13" fill="hold">
                                  <p:stCondLst>
                                    <p:cond delay="0"/>
                                  </p:stCondLst>
                                  <p:iterate type="el" backwards="0">
                                    <p:tmAbs val="0"/>
                                  </p:iterate>
                                  <p:childTnLst>
                                    <p:set>
                                      <p:cBhvr>
                                        <p:cTn id="42" fill="hold"/>
                                        <p:tgtEl>
                                          <p:spTgt spid="963"/>
                                        </p:tgtEl>
                                        <p:attrNameLst>
                                          <p:attrName>style.visibility</p:attrName>
                                        </p:attrNameLst>
                                      </p:cBhvr>
                                      <p:to>
                                        <p:strVal val="visible"/>
                                      </p:to>
                                    </p:set>
                                  </p:childTnLst>
                                </p:cTn>
                              </p:par>
                            </p:childTnLst>
                          </p:cTn>
                        </p:par>
                        <p:par>
                          <p:cTn id="43" fill="hold">
                            <p:stCondLst>
                              <p:cond delay="0"/>
                            </p:stCondLst>
                            <p:childTnLst>
                              <p:par>
                                <p:cTn id="44" presetClass="entr" nodeType="afterEffect" presetSubtype="0" presetID="1" grpId="14" fill="hold">
                                  <p:stCondLst>
                                    <p:cond delay="0"/>
                                  </p:stCondLst>
                                  <p:iterate type="el" backwards="0">
                                    <p:tmAbs val="0"/>
                                  </p:iterate>
                                  <p:childTnLst>
                                    <p:set>
                                      <p:cBhvr>
                                        <p:cTn id="45" fill="hold"/>
                                        <p:tgtEl>
                                          <p:spTgt spid="950"/>
                                        </p:tgtEl>
                                        <p:attrNameLst>
                                          <p:attrName>style.visibility</p:attrName>
                                        </p:attrNameLst>
                                      </p:cBhvr>
                                      <p:to>
                                        <p:strVal val="visible"/>
                                      </p:to>
                                    </p:set>
                                  </p:childTnLst>
                                </p:cTn>
                              </p:par>
                            </p:childTnLst>
                          </p:cTn>
                        </p:par>
                        <p:par>
                          <p:cTn id="46" fill="hold">
                            <p:stCondLst>
                              <p:cond delay="0"/>
                            </p:stCondLst>
                            <p:childTnLst>
                              <p:par>
                                <p:cTn id="47" presetClass="entr" nodeType="afterEffect" presetSubtype="0" presetID="1" grpId="15" fill="hold">
                                  <p:stCondLst>
                                    <p:cond delay="0"/>
                                  </p:stCondLst>
                                  <p:iterate type="el" backwards="0">
                                    <p:tmAbs val="0"/>
                                  </p:iterate>
                                  <p:childTnLst>
                                    <p:set>
                                      <p:cBhvr>
                                        <p:cTn id="48" fill="hold"/>
                                        <p:tgtEl>
                                          <p:spTgt spid="956"/>
                                        </p:tgtEl>
                                        <p:attrNameLst>
                                          <p:attrName>style.visibility</p:attrName>
                                        </p:attrNameLst>
                                      </p:cBhvr>
                                      <p:to>
                                        <p:strVal val="visible"/>
                                      </p:to>
                                    </p:set>
                                  </p:childTnLst>
                                </p:cTn>
                              </p:par>
                            </p:childTnLst>
                          </p:cTn>
                        </p:par>
                        <p:par>
                          <p:cTn id="49" fill="hold">
                            <p:stCondLst>
                              <p:cond delay="0"/>
                            </p:stCondLst>
                            <p:childTnLst>
                              <p:par>
                                <p:cTn id="50" presetClass="entr" nodeType="afterEffect" presetSubtype="0" presetID="1" grpId="16" fill="hold">
                                  <p:stCondLst>
                                    <p:cond delay="0"/>
                                  </p:stCondLst>
                                  <p:iterate type="el" backwards="0">
                                    <p:tmAbs val="0"/>
                                  </p:iterate>
                                  <p:childTnLst>
                                    <p:set>
                                      <p:cBhvr>
                                        <p:cTn id="51" fill="hold"/>
                                        <p:tgtEl>
                                          <p:spTgt spid="959"/>
                                        </p:tgtEl>
                                        <p:attrNameLst>
                                          <p:attrName>style.visibility</p:attrName>
                                        </p:attrNameLst>
                                      </p:cBhvr>
                                      <p:to>
                                        <p:strVal val="visible"/>
                                      </p:to>
                                    </p:set>
                                  </p:childTnLst>
                                </p:cTn>
                              </p:par>
                            </p:childTnLst>
                          </p:cTn>
                        </p:par>
                        <p:par>
                          <p:cTn id="52" fill="hold">
                            <p:stCondLst>
                              <p:cond delay="0"/>
                            </p:stCondLst>
                            <p:childTnLst>
                              <p:par>
                                <p:cTn id="53" presetClass="entr" nodeType="afterEffect" presetSubtype="0" presetID="1" grpId="17" fill="hold">
                                  <p:stCondLst>
                                    <p:cond delay="0"/>
                                  </p:stCondLst>
                                  <p:iterate type="el" backwards="0">
                                    <p:tmAbs val="0"/>
                                  </p:iterate>
                                  <p:childTnLst>
                                    <p:set>
                                      <p:cBhvr>
                                        <p:cTn id="54" fill="hold"/>
                                        <p:tgtEl>
                                          <p:spTgt spid="946"/>
                                        </p:tgtEl>
                                        <p:attrNameLst>
                                          <p:attrName>style.visibility</p:attrName>
                                        </p:attrNameLst>
                                      </p:cBhvr>
                                      <p:to>
                                        <p:strVal val="visible"/>
                                      </p:to>
                                    </p:set>
                                  </p:childTnLst>
                                </p:cTn>
                              </p:par>
                            </p:childTnLst>
                          </p:cTn>
                        </p:par>
                        <p:par>
                          <p:cTn id="55" fill="hold">
                            <p:stCondLst>
                              <p:cond delay="0"/>
                            </p:stCondLst>
                            <p:childTnLst>
                              <p:par>
                                <p:cTn id="56" presetClass="entr" nodeType="afterEffect" presetSubtype="0" presetID="1" grpId="18" fill="hold">
                                  <p:stCondLst>
                                    <p:cond delay="0"/>
                                  </p:stCondLst>
                                  <p:iterate type="el" backwards="0">
                                    <p:tmAbs val="0"/>
                                  </p:iterate>
                                  <p:childTnLst>
                                    <p:set>
                                      <p:cBhvr>
                                        <p:cTn id="57" fill="hold"/>
                                        <p:tgtEl>
                                          <p:spTgt spid="954"/>
                                        </p:tgtEl>
                                        <p:attrNameLst>
                                          <p:attrName>style.visibility</p:attrName>
                                        </p:attrNameLst>
                                      </p:cBhvr>
                                      <p:to>
                                        <p:strVal val="visible"/>
                                      </p:to>
                                    </p:set>
                                  </p:childTnLst>
                                </p:cTn>
                              </p:par>
                            </p:childTnLst>
                          </p:cTn>
                        </p:par>
                        <p:par>
                          <p:cTn id="58" fill="hold">
                            <p:stCondLst>
                              <p:cond delay="0"/>
                            </p:stCondLst>
                            <p:childTnLst>
                              <p:par>
                                <p:cTn id="59" presetClass="entr" nodeType="afterEffect" presetSubtype="0" presetID="1" grpId="19" fill="hold">
                                  <p:stCondLst>
                                    <p:cond delay="0"/>
                                  </p:stCondLst>
                                  <p:iterate type="el" backwards="0">
                                    <p:tmAbs val="0"/>
                                  </p:iterate>
                                  <p:childTnLst>
                                    <p:set>
                                      <p:cBhvr>
                                        <p:cTn id="60" fill="hold"/>
                                        <p:tgtEl>
                                          <p:spTgt spid="962"/>
                                        </p:tgtEl>
                                        <p:attrNameLst>
                                          <p:attrName>style.visibility</p:attrName>
                                        </p:attrNameLst>
                                      </p:cBhvr>
                                      <p:to>
                                        <p:strVal val="visible"/>
                                      </p:to>
                                    </p:set>
                                  </p:childTnLst>
                                </p:cTn>
                              </p:par>
                            </p:childTnLst>
                          </p:cTn>
                        </p:par>
                        <p:par>
                          <p:cTn id="61" fill="hold">
                            <p:stCondLst>
                              <p:cond delay="0"/>
                            </p:stCondLst>
                            <p:childTnLst>
                              <p:par>
                                <p:cTn id="62" presetClass="entr" nodeType="afterEffect" presetSubtype="0" presetID="1" grpId="20" fill="hold">
                                  <p:stCondLst>
                                    <p:cond delay="0"/>
                                  </p:stCondLst>
                                  <p:iterate type="el" backwards="0">
                                    <p:tmAbs val="0"/>
                                  </p:iterate>
                                  <p:childTnLst>
                                    <p:set>
                                      <p:cBhvr>
                                        <p:cTn id="63" fill="hold"/>
                                        <p:tgtEl>
                                          <p:spTgt spid="957"/>
                                        </p:tgtEl>
                                        <p:attrNameLst>
                                          <p:attrName>style.visibility</p:attrName>
                                        </p:attrNameLst>
                                      </p:cBhvr>
                                      <p:to>
                                        <p:strVal val="visible"/>
                                      </p:to>
                                    </p:set>
                                  </p:childTnLst>
                                </p:cTn>
                              </p:par>
                            </p:childTnLst>
                          </p:cTn>
                        </p:par>
                        <p:par>
                          <p:cTn id="64" fill="hold">
                            <p:stCondLst>
                              <p:cond delay="0"/>
                            </p:stCondLst>
                            <p:childTnLst>
                              <p:par>
                                <p:cTn id="65" presetClass="entr" nodeType="afterEffect" presetSubtype="0" presetID="1" grpId="21" fill="hold">
                                  <p:stCondLst>
                                    <p:cond delay="0"/>
                                  </p:stCondLst>
                                  <p:iterate type="el" backwards="0">
                                    <p:tmAbs val="0"/>
                                  </p:iterate>
                                  <p:childTnLst>
                                    <p:set>
                                      <p:cBhvr>
                                        <p:cTn id="66" fill="hold"/>
                                        <p:tgtEl>
                                          <p:spTgt spid="949"/>
                                        </p:tgtEl>
                                        <p:attrNameLst>
                                          <p:attrName>style.visibility</p:attrName>
                                        </p:attrNameLst>
                                      </p:cBhvr>
                                      <p:to>
                                        <p:strVal val="visible"/>
                                      </p:to>
                                    </p:set>
                                  </p:childTnLst>
                                </p:cTn>
                              </p:par>
                            </p:childTnLst>
                          </p:cTn>
                        </p:par>
                        <p:par>
                          <p:cTn id="67" fill="hold">
                            <p:stCondLst>
                              <p:cond delay="0"/>
                            </p:stCondLst>
                            <p:childTnLst>
                              <p:par>
                                <p:cTn id="68" presetClass="entr" nodeType="afterEffect" presetSubtype="0" presetID="1" grpId="22" fill="hold">
                                  <p:stCondLst>
                                    <p:cond delay="0"/>
                                  </p:stCondLst>
                                  <p:iterate type="el" backwards="0">
                                    <p:tmAbs val="0"/>
                                  </p:iterate>
                                  <p:childTnLst>
                                    <p:set>
                                      <p:cBhvr>
                                        <p:cTn id="69" fill="hold"/>
                                        <p:tgtEl>
                                          <p:spTgt spid="9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55" grpId="3"/>
      <p:bldP build="whole" bldLvl="1" animBg="1" rev="0" advAuto="0" spid="947" grpId="12"/>
      <p:bldP build="whole" bldLvl="1" animBg="1" rev="0" advAuto="0" spid="949" grpId="21"/>
      <p:bldP build="whole" bldLvl="1" animBg="1" rev="0" advAuto="0" spid="965" grpId="6"/>
      <p:bldP build="whole" bldLvl="1" animBg="1" rev="0" advAuto="0" spid="945" grpId="1"/>
      <p:bldP build="whole" bldLvl="1" animBg="1" rev="0" advAuto="0" spid="956" grpId="15"/>
      <p:bldP build="whole" bldLvl="1" animBg="1" rev="0" advAuto="0" spid="946" grpId="17"/>
      <p:bldP build="whole" bldLvl="1" animBg="1" rev="0" advAuto="0" spid="957" grpId="20"/>
      <p:bldP build="whole" bldLvl="1" animBg="1" rev="0" advAuto="0" spid="964" grpId="10"/>
      <p:bldP build="whole" bldLvl="1" animBg="1" rev="0" advAuto="0" spid="953" grpId="9"/>
      <p:bldP build="whole" bldLvl="1" animBg="1" rev="0" advAuto="0" spid="961" grpId="2"/>
      <p:bldP build="whole" bldLvl="1" animBg="1" rev="0" advAuto="0" spid="952" grpId="8"/>
      <p:bldP build="whole" bldLvl="1" animBg="1" rev="0" advAuto="0" spid="966" grpId="22"/>
      <p:bldP build="whole" bldLvl="1" animBg="1" rev="0" advAuto="0" spid="963" grpId="13"/>
      <p:bldP build="whole" bldLvl="1" animBg="1" rev="0" advAuto="0" spid="954" grpId="18"/>
      <p:bldP build="whole" bldLvl="1" animBg="1" rev="0" advAuto="0" spid="951" grpId="7"/>
      <p:bldP build="whole" bldLvl="1" animBg="1" rev="0" advAuto="0" spid="960" grpId="5"/>
      <p:bldP build="whole" bldLvl="1" animBg="1" rev="0" advAuto="0" spid="948" grpId="4"/>
      <p:bldP build="whole" bldLvl="1" animBg="1" rev="0" advAuto="0" spid="962" grpId="19"/>
      <p:bldP build="whole" bldLvl="1" animBg="1" rev="0" advAuto="0" spid="950" grpId="14"/>
      <p:bldP build="whole" bldLvl="1" animBg="1" rev="0" advAuto="0" spid="958" grpId="11"/>
      <p:bldP build="whole" bldLvl="1" animBg="1" rev="0" advAuto="0" spid="959" grpId="16"/>
    </p:bldLst>
  </p:timing>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0" name="Shape 951"/>
          <p:cNvSpPr txBox="1"/>
          <p:nvPr>
            <p:ph type="sldNum" sz="quarter" idx="2"/>
          </p:nvPr>
        </p:nvSpPr>
        <p:spPr>
          <a:xfrm>
            <a:off x="11985793" y="9232741"/>
            <a:ext cx="368767" cy="35199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71" name="Shape 953"/>
          <p:cNvSpPr txBox="1"/>
          <p:nvPr/>
        </p:nvSpPr>
        <p:spPr>
          <a:xfrm>
            <a:off x="228803" y="827415"/>
            <a:ext cx="12547194" cy="1308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900">
                <a:solidFill>
                  <a:srgbClr val="53585F"/>
                </a:solidFill>
              </a:defRPr>
            </a:lvl1pPr>
          </a:lstStyle>
          <a:p>
            <a:pPr/>
            <a:r>
              <a:t>Genomics Compute Cluster</a:t>
            </a:r>
          </a:p>
        </p:txBody>
      </p:sp>
      <p:sp>
        <p:nvSpPr>
          <p:cNvPr id="972" name="Shape 954"/>
          <p:cNvSpPr txBox="1"/>
          <p:nvPr/>
        </p:nvSpPr>
        <p:spPr>
          <a:xfrm>
            <a:off x="1117307" y="3165096"/>
            <a:ext cx="10770187" cy="3378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60947" indent="-360947" algn="l">
              <a:buSzPct val="100000"/>
              <a:buChar char="•"/>
            </a:pPr>
            <a:r>
              <a:t>Allocation b1042</a:t>
            </a:r>
          </a:p>
          <a:p>
            <a:pPr marL="360947" indent="-360947" algn="l">
              <a:buSzPct val="100000"/>
              <a:buChar char="•"/>
            </a:pPr>
            <a:r>
              <a:t>Dedicated to genomics research</a:t>
            </a:r>
          </a:p>
          <a:p>
            <a:pPr marL="360947" indent="-360947" algn="l">
              <a:buSzPct val="100000"/>
              <a:buChar char="•"/>
            </a:pPr>
            <a:r>
              <a:t>Free to all genomics researchers at Northwestern</a:t>
            </a:r>
          </a:p>
          <a:p>
            <a:pPr marL="360947" indent="-360947" algn="l">
              <a:buSzPct val="100000"/>
              <a:buChar char="•"/>
            </a:pPr>
            <a:r>
              <a:t>2,600 cores</a:t>
            </a:r>
          </a:p>
          <a:p>
            <a:pPr marL="360947" indent="-360947" algn="l">
              <a:buSzPct val="100000"/>
              <a:buChar char="•"/>
            </a:pPr>
            <a:r>
              <a:t>Dedicated high-memory nodes</a:t>
            </a:r>
          </a:p>
          <a:p>
            <a:pPr marL="360947" indent="-360947" algn="l">
              <a:buSzPct val="100000"/>
              <a:buChar char="•"/>
            </a:pPr>
            <a:r>
              <a:t>175 Tb of scratch space</a:t>
            </a:r>
          </a:p>
        </p:txBody>
      </p:sp>
      <p:sp>
        <p:nvSpPr>
          <p:cNvPr id="973" name="http://www.it.northwestern.edu/research/user-services/quest/genomics.html"/>
          <p:cNvSpPr txBox="1"/>
          <p:nvPr/>
        </p:nvSpPr>
        <p:spPr>
          <a:xfrm>
            <a:off x="270764" y="7572877"/>
            <a:ext cx="12463273" cy="1193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http://www.it.northwestern.edu/research/user-services/quest/genomics.html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73" grpId="1"/>
    </p:bldLst>
  </p:timing>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5" name="Shape 951"/>
          <p:cNvSpPr txBox="1"/>
          <p:nvPr>
            <p:ph type="sldNum" sz="quarter" idx="2"/>
          </p:nvPr>
        </p:nvSpPr>
        <p:spPr>
          <a:xfrm>
            <a:off x="11985793" y="9232741"/>
            <a:ext cx="368767" cy="35199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76" name="Shape 953"/>
          <p:cNvSpPr txBox="1"/>
          <p:nvPr/>
        </p:nvSpPr>
        <p:spPr>
          <a:xfrm>
            <a:off x="2793238" y="1788857"/>
            <a:ext cx="7418325" cy="1308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900">
                <a:solidFill>
                  <a:srgbClr val="53585F"/>
                </a:solidFill>
              </a:defRPr>
            </a:lvl1pPr>
          </a:lstStyle>
          <a:p>
            <a:pPr/>
            <a:r>
              <a:t>Analytics Nodes</a:t>
            </a:r>
          </a:p>
        </p:txBody>
      </p:sp>
      <p:sp>
        <p:nvSpPr>
          <p:cNvPr id="977" name="Shape 954"/>
          <p:cNvSpPr txBox="1"/>
          <p:nvPr/>
        </p:nvSpPr>
        <p:spPr>
          <a:xfrm>
            <a:off x="1558318" y="3564328"/>
            <a:ext cx="9888164" cy="3924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The Quest Analytics Nodes allow users to run RStudio, Jupyter Notebooks and SAS Studio in their web browser, backed by Quest file systems and nodes with more computational resources than available on a personal computer. They are available to all Quest users with an active allocation.</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9" name="Shape 951"/>
          <p:cNvSpPr txBox="1"/>
          <p:nvPr>
            <p:ph type="sldNum" sz="quarter" idx="2"/>
          </p:nvPr>
        </p:nvSpPr>
        <p:spPr>
          <a:xfrm>
            <a:off x="11985793" y="9232741"/>
            <a:ext cx="368767" cy="35199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80" name="Shape 954"/>
          <p:cNvSpPr txBox="1"/>
          <p:nvPr/>
        </p:nvSpPr>
        <p:spPr>
          <a:xfrm>
            <a:off x="1558318" y="303177"/>
            <a:ext cx="9888164"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https://rstudio.questanalytics.northwestern.edu</a:t>
            </a:r>
          </a:p>
        </p:txBody>
      </p:sp>
      <p:pic>
        <p:nvPicPr>
          <p:cNvPr id="981" name="Screen Shot 2020-04-21 at 9.30.05 AM.png" descr="Screen Shot 2020-04-21 at 9.30.05 AM.png"/>
          <p:cNvPicPr>
            <a:picLocks noChangeAspect="1"/>
          </p:cNvPicPr>
          <p:nvPr/>
        </p:nvPicPr>
        <p:blipFill>
          <a:blip r:embed="rId2">
            <a:extLst/>
          </a:blip>
          <a:stretch>
            <a:fillRect/>
          </a:stretch>
        </p:blipFill>
        <p:spPr>
          <a:xfrm>
            <a:off x="-332908" y="2720422"/>
            <a:ext cx="5286304" cy="4634009"/>
          </a:xfrm>
          <a:prstGeom prst="rect">
            <a:avLst/>
          </a:prstGeom>
          <a:ln w="12700">
            <a:miter lim="400000"/>
          </a:ln>
        </p:spPr>
      </p:pic>
      <p:pic>
        <p:nvPicPr>
          <p:cNvPr id="982" name="Screen Shot 2020-04-21 at 9.30.46 AM.png" descr="Screen Shot 2020-04-21 at 9.30.46 AM.png"/>
          <p:cNvPicPr>
            <a:picLocks noChangeAspect="1"/>
          </p:cNvPicPr>
          <p:nvPr/>
        </p:nvPicPr>
        <p:blipFill>
          <a:blip r:embed="rId3">
            <a:extLst/>
          </a:blip>
          <a:stretch>
            <a:fillRect/>
          </a:stretch>
        </p:blipFill>
        <p:spPr>
          <a:xfrm>
            <a:off x="4681012" y="1354399"/>
            <a:ext cx="7886767" cy="7044802"/>
          </a:xfrm>
          <a:prstGeom prst="rect">
            <a:avLst/>
          </a:prstGeom>
          <a:ln w="12700">
            <a:miter lim="400000"/>
          </a:ln>
        </p:spPr>
      </p:pic>
      <p:sp>
        <p:nvSpPr>
          <p:cNvPr id="983" name="R 3.6.3"/>
          <p:cNvSpPr txBox="1"/>
          <p:nvPr/>
        </p:nvSpPr>
        <p:spPr>
          <a:xfrm>
            <a:off x="1528660" y="1511799"/>
            <a:ext cx="156316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 3.6.3</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85" name="Screen Shot 2020-04-21 at 9.39.25 AM.png" descr="Screen Shot 2020-04-21 at 9.39.25 AM.png"/>
          <p:cNvPicPr>
            <a:picLocks noChangeAspect="1"/>
          </p:cNvPicPr>
          <p:nvPr/>
        </p:nvPicPr>
        <p:blipFill>
          <a:blip r:embed="rId2">
            <a:extLst/>
          </a:blip>
          <a:stretch>
            <a:fillRect/>
          </a:stretch>
        </p:blipFill>
        <p:spPr>
          <a:xfrm>
            <a:off x="-139501" y="3005779"/>
            <a:ext cx="4899491" cy="3742042"/>
          </a:xfrm>
          <a:prstGeom prst="rect">
            <a:avLst/>
          </a:prstGeom>
          <a:ln w="12700">
            <a:miter lim="400000"/>
          </a:ln>
        </p:spPr>
      </p:pic>
      <p:sp>
        <p:nvSpPr>
          <p:cNvPr id="986" name="Shape 951"/>
          <p:cNvSpPr txBox="1"/>
          <p:nvPr>
            <p:ph type="sldNum" sz="quarter" idx="2"/>
          </p:nvPr>
        </p:nvSpPr>
        <p:spPr>
          <a:xfrm>
            <a:off x="11985793" y="9232741"/>
            <a:ext cx="368767" cy="35199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87" name="Shape 954"/>
          <p:cNvSpPr txBox="1"/>
          <p:nvPr/>
        </p:nvSpPr>
        <p:spPr>
          <a:xfrm>
            <a:off x="1558318" y="475693"/>
            <a:ext cx="9888164"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https://jupyter.questanalytics.northwestern.edu </a:t>
            </a:r>
          </a:p>
        </p:txBody>
      </p:sp>
      <p:pic>
        <p:nvPicPr>
          <p:cNvPr id="988" name="Screen Shot 2020-04-21 at 9.32.00 AM.png" descr="Screen Shot 2020-04-21 at 9.32.00 AM.png"/>
          <p:cNvPicPr>
            <a:picLocks noChangeAspect="1"/>
          </p:cNvPicPr>
          <p:nvPr/>
        </p:nvPicPr>
        <p:blipFill>
          <a:blip r:embed="rId3">
            <a:extLst/>
          </a:blip>
          <a:stretch>
            <a:fillRect/>
          </a:stretch>
        </p:blipFill>
        <p:spPr>
          <a:xfrm>
            <a:off x="4882080" y="1454938"/>
            <a:ext cx="7425232" cy="6430970"/>
          </a:xfrm>
          <a:prstGeom prst="rect">
            <a:avLst/>
          </a:prstGeom>
          <a:ln w="12700">
            <a:miter lim="400000"/>
          </a:ln>
        </p:spPr>
      </p:pic>
      <p:sp>
        <p:nvSpPr>
          <p:cNvPr id="989" name="Python 3.7.1"/>
          <p:cNvSpPr txBox="1"/>
          <p:nvPr/>
        </p:nvSpPr>
        <p:spPr>
          <a:xfrm>
            <a:off x="982306" y="1740736"/>
            <a:ext cx="265587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Python 3.7.1</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92" name="High-Memory Nodes…"/>
          <p:cNvSpPr txBox="1"/>
          <p:nvPr/>
        </p:nvSpPr>
        <p:spPr>
          <a:xfrm>
            <a:off x="1642452" y="1973007"/>
            <a:ext cx="9719896" cy="251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7900">
                <a:solidFill>
                  <a:srgbClr val="53585F"/>
                </a:solidFill>
              </a:defRPr>
            </a:pPr>
            <a:r>
              <a:t>High-Memory Nodes</a:t>
            </a:r>
          </a:p>
          <a:p>
            <a:pPr>
              <a:defRPr sz="7900">
                <a:solidFill>
                  <a:srgbClr val="53585F"/>
                </a:solidFill>
              </a:defRPr>
            </a:pPr>
            <a:r>
              <a:t>GPU Nodes</a:t>
            </a:r>
          </a:p>
        </p:txBody>
      </p:sp>
      <p:sp>
        <p:nvSpPr>
          <p:cNvPr id="993" name="kb.northwestern.edu…"/>
          <p:cNvSpPr txBox="1"/>
          <p:nvPr/>
        </p:nvSpPr>
        <p:spPr>
          <a:xfrm>
            <a:off x="1558318" y="6085278"/>
            <a:ext cx="9888164"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rPr u="sng">
                <a:solidFill>
                  <a:srgbClr val="0000FF"/>
                </a:solidFill>
                <a:uFill>
                  <a:solidFill>
                    <a:srgbClr val="0000FF"/>
                  </a:solidFill>
                </a:uFill>
                <a:hlinkClick r:id="rId2" invalidUrl="" action="" tgtFrame="" tooltip="" history="1" highlightClick="0" endSnd="0"/>
              </a:rPr>
              <a:t>kb.northwestern.edu</a:t>
            </a:r>
          </a:p>
          <a:p>
            <a:pPr algn="l"/>
            <a:r>
              <a:t>search for “Quest Partitions/Queues”</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996" name="Screen Shot 2020-04-21 at 6.54.24 PM.png" descr="Screen Shot 2020-04-21 at 6.54.24 PM.png"/>
          <p:cNvPicPr>
            <a:picLocks noChangeAspect="1"/>
          </p:cNvPicPr>
          <p:nvPr/>
        </p:nvPicPr>
        <p:blipFill>
          <a:blip r:embed="rId2">
            <a:extLst/>
          </a:blip>
          <a:stretch>
            <a:fillRect/>
          </a:stretch>
        </p:blipFill>
        <p:spPr>
          <a:xfrm>
            <a:off x="2063750" y="628650"/>
            <a:ext cx="8877300" cy="7886700"/>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999" name="Screen Shot 2020-04-21 at 6.55.11 PM.png" descr="Screen Shot 2020-04-21 at 6.55.11 PM.png"/>
          <p:cNvPicPr>
            <a:picLocks noChangeAspect="1"/>
          </p:cNvPicPr>
          <p:nvPr/>
        </p:nvPicPr>
        <p:blipFill>
          <a:blip r:embed="rId2">
            <a:extLst/>
          </a:blip>
          <a:stretch>
            <a:fillRect/>
          </a:stretch>
        </p:blipFill>
        <p:spPr>
          <a:xfrm>
            <a:off x="1181100" y="110331"/>
            <a:ext cx="10642600" cy="8661401"/>
          </a:xfrm>
          <a:prstGeom prst="rect">
            <a:avLst/>
          </a:prstGeom>
          <a:ln w="12700">
            <a:miter lim="400000"/>
          </a:ln>
        </p:spPr>
      </p:pic>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1" name="Shape 956"/>
          <p:cNvSpPr txBox="1"/>
          <p:nvPr>
            <p:ph type="sldNum" sz="quarter" idx="2"/>
          </p:nvPr>
        </p:nvSpPr>
        <p:spPr>
          <a:xfrm>
            <a:off x="11985790" y="9232738"/>
            <a:ext cx="368768" cy="352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02" name="Shape 958"/>
          <p:cNvSpPr txBox="1"/>
          <p:nvPr/>
        </p:nvSpPr>
        <p:spPr>
          <a:xfrm>
            <a:off x="1621885" y="1788857"/>
            <a:ext cx="9761030" cy="1308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900">
                <a:solidFill>
                  <a:srgbClr val="53585F"/>
                </a:solidFill>
              </a:defRPr>
            </a:lvl1pPr>
          </a:lstStyle>
          <a:p>
            <a:pPr/>
            <a:r>
              <a:t>Backing up your data</a:t>
            </a:r>
          </a:p>
        </p:txBody>
      </p:sp>
      <p:sp>
        <p:nvSpPr>
          <p:cNvPr id="1003" name="Shape 959"/>
          <p:cNvSpPr txBox="1"/>
          <p:nvPr/>
        </p:nvSpPr>
        <p:spPr>
          <a:xfrm>
            <a:off x="1558318" y="3346472"/>
            <a:ext cx="9888164" cy="5016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t>Northwestern Box: unlimited, free, 15GB single file limit</a:t>
            </a:r>
          </a:p>
          <a:p>
            <a:pPr algn="l"/>
          </a:p>
          <a:p>
            <a:pPr algn="l"/>
            <a:r>
              <a:t>RDSS</a:t>
            </a:r>
            <a:r>
              <a:t> (Research Data Storage Service)</a:t>
            </a:r>
            <a:r>
              <a:t> </a:t>
            </a:r>
          </a:p>
          <a:p>
            <a:pPr algn="l"/>
            <a:r>
              <a:t>&amp; FSMRESfiles</a:t>
            </a:r>
            <a:r>
              <a:t> (for Feinberg research)</a:t>
            </a:r>
          </a:p>
          <a:p>
            <a:pPr algn="l"/>
          </a:p>
          <a:p>
            <a:pPr algn="l"/>
            <a:r>
              <a:t>Amazon AWS</a:t>
            </a:r>
          </a:p>
          <a:p>
            <a:pPr algn="l"/>
          </a:p>
          <a:p>
            <a:pPr algn="l"/>
            <a:r>
              <a:t>Other cloud options</a:t>
            </a:r>
          </a:p>
        </p:txBody>
      </p:sp>
      <p:sp>
        <p:nvSpPr>
          <p:cNvPr id="1004" name="Shape 949"/>
          <p:cNvSpPr txBox="1"/>
          <p:nvPr/>
        </p:nvSpPr>
        <p:spPr>
          <a:xfrm>
            <a:off x="712621" y="219649"/>
            <a:ext cx="11579556"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700">
                <a:solidFill>
                  <a:srgbClr val="53585F"/>
                </a:solidFill>
              </a:defRPr>
            </a:pPr>
            <a:r>
              <a:t>Quest: </a:t>
            </a:r>
            <a:r>
              <a:t>High Performance Compute Cluster</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Shape 136"/>
          <p:cNvSpPr txBox="1"/>
          <p:nvPr>
            <p:ph type="sldNum" sz="quarter" idx="2"/>
          </p:nvPr>
        </p:nvSpPr>
        <p:spPr>
          <a:xfrm>
            <a:off x="12098800" y="9232738"/>
            <a:ext cx="255757" cy="352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9" name="Shape 147"/>
          <p:cNvSpPr txBox="1"/>
          <p:nvPr/>
        </p:nvSpPr>
        <p:spPr>
          <a:xfrm>
            <a:off x="505328" y="835719"/>
            <a:ext cx="11978638" cy="812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700">
                <a:solidFill>
                  <a:srgbClr val="53585F"/>
                </a:solidFill>
              </a:defRPr>
            </a:lvl1pPr>
          </a:lstStyle>
          <a:p>
            <a:pPr/>
            <a:r>
              <a:t>Research Computing: the Consultants</a:t>
            </a:r>
          </a:p>
        </p:txBody>
      </p:sp>
      <p:sp>
        <p:nvSpPr>
          <p:cNvPr id="170" name="Shape 148"/>
          <p:cNvSpPr txBox="1"/>
          <p:nvPr/>
        </p:nvSpPr>
        <p:spPr>
          <a:xfrm>
            <a:off x="608171" y="3577003"/>
            <a:ext cx="3226306" cy="4152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400">
                <a:solidFill>
                  <a:srgbClr val="53585F"/>
                </a:solidFill>
              </a:defRPr>
            </a:pPr>
            <a:r>
              <a:t>Social Sciences</a:t>
            </a:r>
            <a:endParaRPr sz="2600"/>
          </a:p>
          <a:p>
            <a:pPr algn="l">
              <a:defRPr sz="2400">
                <a:solidFill>
                  <a:srgbClr val="53585F"/>
                </a:solidFill>
              </a:defRPr>
            </a:pPr>
            <a:r>
              <a:t>Computer Science</a:t>
            </a:r>
          </a:p>
          <a:p>
            <a:pPr algn="l">
              <a:defRPr sz="2400">
                <a:solidFill>
                  <a:srgbClr val="53585F"/>
                </a:solidFill>
              </a:defRPr>
            </a:pPr>
            <a:r>
              <a:t>Materials Science</a:t>
            </a:r>
          </a:p>
          <a:p>
            <a:pPr algn="l">
              <a:defRPr sz="2400">
                <a:solidFill>
                  <a:srgbClr val="53585F"/>
                </a:solidFill>
              </a:defRPr>
            </a:pPr>
            <a:r>
              <a:t>Engineering</a:t>
            </a:r>
            <a:endParaRPr sz="2600"/>
          </a:p>
          <a:p>
            <a:pPr algn="l">
              <a:defRPr sz="2400">
                <a:solidFill>
                  <a:srgbClr val="53585F"/>
                </a:solidFill>
              </a:defRPr>
            </a:pPr>
            <a:r>
              <a:t>Astrophysics</a:t>
            </a:r>
          </a:p>
          <a:p>
            <a:pPr algn="l">
              <a:defRPr sz="2400">
                <a:solidFill>
                  <a:srgbClr val="53585F"/>
                </a:solidFill>
              </a:defRPr>
            </a:pPr>
            <a:r>
              <a:t>Data Science </a:t>
            </a:r>
          </a:p>
          <a:p>
            <a:pPr algn="l">
              <a:defRPr sz="2400">
                <a:solidFill>
                  <a:srgbClr val="53585F"/>
                </a:solidFill>
              </a:defRPr>
            </a:pPr>
            <a:r>
              <a:t>Bioinformatics</a:t>
            </a:r>
          </a:p>
          <a:p>
            <a:pPr algn="l">
              <a:defRPr sz="2400">
                <a:solidFill>
                  <a:srgbClr val="53585F"/>
                </a:solidFill>
              </a:defRPr>
            </a:pPr>
            <a:r>
              <a:t>Cloud Computing</a:t>
            </a:r>
            <a:endParaRPr sz="2600"/>
          </a:p>
          <a:p>
            <a:pPr algn="l">
              <a:defRPr sz="2400">
                <a:solidFill>
                  <a:srgbClr val="53585F"/>
                </a:solidFill>
              </a:defRPr>
            </a:pPr>
            <a:r>
              <a:t>Data Workflow</a:t>
            </a:r>
          </a:p>
          <a:p>
            <a:pPr algn="l">
              <a:defRPr sz="2400">
                <a:solidFill>
                  <a:srgbClr val="53585F"/>
                </a:solidFill>
              </a:defRPr>
            </a:pPr>
            <a:r>
              <a:t>Data Management</a:t>
            </a:r>
          </a:p>
          <a:p>
            <a:pPr algn="l">
              <a:defRPr sz="2400">
                <a:solidFill>
                  <a:srgbClr val="53585F"/>
                </a:solidFill>
              </a:defRPr>
            </a:pPr>
            <a:r>
              <a:t>Visualizations</a:t>
            </a:r>
          </a:p>
        </p:txBody>
      </p:sp>
      <p:sp>
        <p:nvSpPr>
          <p:cNvPr id="171" name="Shape 149"/>
          <p:cNvSpPr txBox="1"/>
          <p:nvPr/>
        </p:nvSpPr>
        <p:spPr>
          <a:xfrm>
            <a:off x="220227" y="7864446"/>
            <a:ext cx="4537660" cy="495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u="sng">
                <a:solidFill>
                  <a:srgbClr val="0000FF"/>
                </a:solidFill>
                <a:uFill>
                  <a:solidFill>
                    <a:srgbClr val="0000FF"/>
                  </a:solidFill>
                </a:uFill>
                <a:hlinkClick r:id="rId2" invalidUrl="" action="" tgtFrame="" tooltip="" history="1" highlightClick="0" endSnd="0"/>
              </a:defRPr>
            </a:lvl1pPr>
          </a:lstStyle>
          <a:p>
            <a:pPr>
              <a:defRPr>
                <a:solidFill>
                  <a:srgbClr val="53585F"/>
                </a:solidFill>
                <a:uFillTx/>
              </a:defRPr>
            </a:pPr>
            <a:r>
              <a:rPr>
                <a:solidFill>
                  <a:srgbClr val="0000FF"/>
                </a:solidFill>
                <a:uFill>
                  <a:solidFill>
                    <a:srgbClr val="0000FF"/>
                  </a:solidFill>
                </a:uFill>
                <a:hlinkClick r:id="rId2" invalidUrl="" action="" tgtFrame="" tooltip="" history="1" highlightClick="0" endSnd="0"/>
              </a:rPr>
              <a:t>quest-help@northwestern.edu</a:t>
            </a:r>
          </a:p>
        </p:txBody>
      </p:sp>
      <p:sp>
        <p:nvSpPr>
          <p:cNvPr id="172" name="Rectangle 1"/>
          <p:cNvSpPr txBox="1"/>
          <p:nvPr/>
        </p:nvSpPr>
        <p:spPr>
          <a:xfrm>
            <a:off x="608170" y="1945513"/>
            <a:ext cx="4322621" cy="15038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a:defRPr sz="2400">
                <a:solidFill>
                  <a:srgbClr val="53585F"/>
                </a:solidFill>
                <a:latin typeface="Arial"/>
                <a:ea typeface="Arial"/>
                <a:cs typeface="Arial"/>
                <a:sym typeface="Arial"/>
              </a:defRPr>
            </a:lvl1pPr>
          </a:lstStyle>
          <a:p>
            <a:pPr/>
            <a:r>
              <a:t>We are a team under Northwestern Information Technology with research backgrounds in:</a:t>
            </a:r>
          </a:p>
        </p:txBody>
      </p:sp>
      <p:grpSp>
        <p:nvGrpSpPr>
          <p:cNvPr id="183" name="Group 4"/>
          <p:cNvGrpSpPr/>
          <p:nvPr/>
        </p:nvGrpSpPr>
        <p:grpSpPr>
          <a:xfrm>
            <a:off x="6049619" y="2361612"/>
            <a:ext cx="6003542" cy="5960403"/>
            <a:chOff x="0" y="0"/>
            <a:chExt cx="6003541" cy="5960401"/>
          </a:xfrm>
        </p:grpSpPr>
        <p:grpSp>
          <p:nvGrpSpPr>
            <p:cNvPr id="179" name="Group 3"/>
            <p:cNvGrpSpPr/>
            <p:nvPr/>
          </p:nvGrpSpPr>
          <p:grpSpPr>
            <a:xfrm>
              <a:off x="-1" y="-1"/>
              <a:ext cx="5976761" cy="3931921"/>
              <a:chOff x="0" y="0"/>
              <a:chExt cx="5976759" cy="3931920"/>
            </a:xfrm>
          </p:grpSpPr>
          <p:pic>
            <p:nvPicPr>
              <p:cNvPr id="173" name="pasted-image.png" descr="pasted-image.png"/>
              <p:cNvPicPr>
                <a:picLocks noChangeAspect="1"/>
              </p:cNvPicPr>
              <p:nvPr/>
            </p:nvPicPr>
            <p:blipFill>
              <a:blip r:embed="rId3">
                <a:extLst/>
              </a:blip>
              <a:stretch>
                <a:fillRect/>
              </a:stretch>
            </p:blipFill>
            <p:spPr>
              <a:xfrm>
                <a:off x="2096446" y="2140478"/>
                <a:ext cx="1783868" cy="1783868"/>
              </a:xfrm>
              <a:prstGeom prst="rect">
                <a:avLst/>
              </a:prstGeom>
              <a:ln w="25400" cap="flat">
                <a:solidFill>
                  <a:srgbClr val="85888D"/>
                </a:solidFill>
                <a:prstDash val="solid"/>
                <a:miter lim="400000"/>
              </a:ln>
              <a:effectLst>
                <a:outerShdw sx="100000" sy="100000" kx="0" ky="0" algn="b" rotWithShape="0" blurRad="190500" dist="8455" dir="5400000">
                  <a:srgbClr val="000000"/>
                </a:outerShdw>
              </a:effectLst>
            </p:spPr>
          </p:pic>
          <p:pic>
            <p:nvPicPr>
              <p:cNvPr id="174" name="pasted-image.png" descr="pasted-image.png"/>
              <p:cNvPicPr>
                <a:picLocks noChangeAspect="1"/>
              </p:cNvPicPr>
              <p:nvPr/>
            </p:nvPicPr>
            <p:blipFill>
              <a:blip r:embed="rId4">
                <a:extLst/>
              </a:blip>
              <a:stretch>
                <a:fillRect/>
              </a:stretch>
            </p:blipFill>
            <p:spPr>
              <a:xfrm>
                <a:off x="4166106" y="26084"/>
                <a:ext cx="1810654" cy="1810655"/>
              </a:xfrm>
              <a:prstGeom prst="rect">
                <a:avLst/>
              </a:prstGeom>
              <a:ln w="25400" cap="flat">
                <a:solidFill>
                  <a:srgbClr val="85888D"/>
                </a:solidFill>
                <a:prstDash val="solid"/>
                <a:miter lim="400000"/>
              </a:ln>
              <a:effectLst>
                <a:outerShdw sx="100000" sy="100000" kx="0" ky="0" algn="b" rotWithShape="0" blurRad="190500" dist="8455" dir="5400000">
                  <a:srgbClr val="000000"/>
                </a:outerShdw>
              </a:effectLst>
            </p:spPr>
          </p:pic>
          <p:pic>
            <p:nvPicPr>
              <p:cNvPr id="175" name="pasted-image.png" descr="pasted-image.png"/>
              <p:cNvPicPr>
                <a:picLocks noChangeAspect="1"/>
              </p:cNvPicPr>
              <p:nvPr/>
            </p:nvPicPr>
            <p:blipFill>
              <a:blip r:embed="rId5">
                <a:extLst/>
              </a:blip>
              <a:stretch>
                <a:fillRect/>
              </a:stretch>
            </p:blipFill>
            <p:spPr>
              <a:xfrm>
                <a:off x="0" y="2148052"/>
                <a:ext cx="1783867" cy="1783869"/>
              </a:xfrm>
              <a:prstGeom prst="rect">
                <a:avLst/>
              </a:prstGeom>
              <a:ln w="25400" cap="flat">
                <a:solidFill>
                  <a:srgbClr val="85888D"/>
                </a:solidFill>
                <a:prstDash val="solid"/>
                <a:miter lim="400000"/>
              </a:ln>
              <a:effectLst>
                <a:outerShdw sx="100000" sy="100000" kx="0" ky="0" algn="b" rotWithShape="0" blurRad="190500" dist="8455" dir="5400000">
                  <a:srgbClr val="000000"/>
                </a:outerShdw>
              </a:effectLst>
            </p:spPr>
          </p:pic>
          <p:pic>
            <p:nvPicPr>
              <p:cNvPr id="176" name="pasted-image.png" descr="pasted-image.png"/>
              <p:cNvPicPr>
                <a:picLocks noChangeAspect="1"/>
              </p:cNvPicPr>
              <p:nvPr/>
            </p:nvPicPr>
            <p:blipFill>
              <a:blip r:embed="rId6">
                <a:extLst/>
              </a:blip>
              <a:stretch>
                <a:fillRect/>
              </a:stretch>
            </p:blipFill>
            <p:spPr>
              <a:xfrm>
                <a:off x="-1" y="26084"/>
                <a:ext cx="1783870" cy="1783868"/>
              </a:xfrm>
              <a:prstGeom prst="rect">
                <a:avLst/>
              </a:prstGeom>
              <a:ln w="25400" cap="flat">
                <a:solidFill>
                  <a:srgbClr val="85888D"/>
                </a:solidFill>
                <a:prstDash val="solid"/>
                <a:miter lim="400000"/>
              </a:ln>
              <a:effectLst>
                <a:outerShdw sx="100000" sy="100000" kx="0" ky="0" algn="b" rotWithShape="0" blurRad="190500" dist="8455" dir="5400000">
                  <a:srgbClr val="000000"/>
                </a:outerShdw>
              </a:effectLst>
            </p:spPr>
          </p:pic>
          <p:pic>
            <p:nvPicPr>
              <p:cNvPr id="177" name="pasted-image.png" descr="pasted-image.png"/>
              <p:cNvPicPr>
                <a:picLocks noChangeAspect="1"/>
              </p:cNvPicPr>
              <p:nvPr/>
            </p:nvPicPr>
            <p:blipFill>
              <a:blip r:embed="rId7">
                <a:extLst/>
              </a:blip>
              <a:stretch>
                <a:fillRect/>
              </a:stretch>
            </p:blipFill>
            <p:spPr>
              <a:xfrm>
                <a:off x="4192892" y="2148052"/>
                <a:ext cx="1783868" cy="1783869"/>
              </a:xfrm>
              <a:prstGeom prst="rect">
                <a:avLst/>
              </a:prstGeom>
              <a:ln w="25400" cap="flat">
                <a:solidFill>
                  <a:srgbClr val="85888D"/>
                </a:solidFill>
                <a:prstDash val="solid"/>
                <a:miter lim="400000"/>
              </a:ln>
              <a:effectLst>
                <a:outerShdw sx="100000" sy="100000" kx="0" ky="0" algn="b" rotWithShape="0" blurRad="190500" dist="8455" dir="5400000">
                  <a:srgbClr val="000000"/>
                </a:outerShdw>
              </a:effectLst>
            </p:spPr>
          </p:pic>
          <p:pic>
            <p:nvPicPr>
              <p:cNvPr id="178" name="Picture 2" descr="Picture 2"/>
              <p:cNvPicPr>
                <a:picLocks noChangeAspect="1"/>
              </p:cNvPicPr>
              <p:nvPr/>
            </p:nvPicPr>
            <p:blipFill>
              <a:blip r:embed="rId8">
                <a:extLst/>
              </a:blip>
              <a:stretch>
                <a:fillRect/>
              </a:stretch>
            </p:blipFill>
            <p:spPr>
              <a:xfrm>
                <a:off x="2066719" y="-1"/>
                <a:ext cx="1843322" cy="1836038"/>
              </a:xfrm>
              <a:prstGeom prst="rect">
                <a:avLst/>
              </a:prstGeom>
              <a:ln w="12700" cap="flat">
                <a:noFill/>
                <a:miter lim="400000"/>
              </a:ln>
              <a:effectLst>
                <a:outerShdw sx="100000" sy="100000" kx="0" ky="0" algn="b" rotWithShape="0" blurRad="190500" dist="8890" dir="5400000">
                  <a:srgbClr val="000000"/>
                </a:outerShdw>
              </a:effectLst>
            </p:spPr>
          </p:pic>
        </p:grpSp>
        <p:pic>
          <p:nvPicPr>
            <p:cNvPr id="180" name="Picture 6" descr="Picture 6"/>
            <p:cNvPicPr>
              <a:picLocks noChangeAspect="1"/>
            </p:cNvPicPr>
            <p:nvPr/>
          </p:nvPicPr>
          <p:blipFill>
            <a:blip r:embed="rId9">
              <a:extLst/>
            </a:blip>
            <a:stretch>
              <a:fillRect/>
            </a:stretch>
          </p:blipFill>
          <p:spPr>
            <a:xfrm>
              <a:off x="-1" y="4108129"/>
              <a:ext cx="1852273" cy="1852273"/>
            </a:xfrm>
            <a:prstGeom prst="rect">
              <a:avLst/>
            </a:prstGeom>
            <a:ln w="12700" cap="flat">
              <a:noFill/>
              <a:miter lim="400000"/>
            </a:ln>
            <a:effectLst/>
          </p:spPr>
        </p:pic>
        <p:pic>
          <p:nvPicPr>
            <p:cNvPr id="181" name="Picture 10" descr="Picture 10"/>
            <p:cNvPicPr>
              <a:picLocks noChangeAspect="1"/>
            </p:cNvPicPr>
            <p:nvPr/>
          </p:nvPicPr>
          <p:blipFill>
            <a:blip r:embed="rId10">
              <a:extLst/>
            </a:blip>
            <a:stretch>
              <a:fillRect/>
            </a:stretch>
          </p:blipFill>
          <p:spPr>
            <a:xfrm>
              <a:off x="2056617" y="4108129"/>
              <a:ext cx="1852273" cy="1852273"/>
            </a:xfrm>
            <a:prstGeom prst="rect">
              <a:avLst/>
            </a:prstGeom>
            <a:ln w="12700" cap="flat">
              <a:noFill/>
              <a:miter lim="400000"/>
            </a:ln>
            <a:effectLst/>
          </p:spPr>
        </p:pic>
        <p:pic>
          <p:nvPicPr>
            <p:cNvPr id="182" name="Picture 12" descr="Picture 12"/>
            <p:cNvPicPr>
              <a:picLocks noChangeAspect="1"/>
            </p:cNvPicPr>
            <p:nvPr/>
          </p:nvPicPr>
          <p:blipFill>
            <a:blip r:embed="rId11">
              <a:extLst/>
            </a:blip>
            <a:stretch>
              <a:fillRect/>
            </a:stretch>
          </p:blipFill>
          <p:spPr>
            <a:xfrm>
              <a:off x="4151269" y="4108129"/>
              <a:ext cx="1852273" cy="1852273"/>
            </a:xfrm>
            <a:prstGeom prst="rect">
              <a:avLst/>
            </a:prstGeom>
            <a:ln w="12700" cap="flat">
              <a:noFill/>
              <a:miter lim="400000"/>
            </a:ln>
            <a:effectLst/>
          </p:spPr>
        </p:pic>
      </p:grpSp>
      <p:sp>
        <p:nvSpPr>
          <p:cNvPr id="184" name="Please set up your screen to have Zoom on one half of the screen and a terminal or web browser on the other half."/>
          <p:cNvSpPr txBox="1"/>
          <p:nvPr/>
        </p:nvSpPr>
        <p:spPr>
          <a:xfrm>
            <a:off x="379160" y="138676"/>
            <a:ext cx="12246481" cy="3937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800"/>
            </a:lvl1pPr>
          </a:lstStyle>
          <a:p>
            <a:pPr/>
            <a:r>
              <a:t>Please set up your screen to have Zoom on one half of the screen and a terminal or web browser on the other half.</a:t>
            </a:r>
          </a:p>
        </p:txBody>
      </p:sp>
      <p:grpSp>
        <p:nvGrpSpPr>
          <p:cNvPr id="187" name="Group"/>
          <p:cNvGrpSpPr/>
          <p:nvPr/>
        </p:nvGrpSpPr>
        <p:grpSpPr>
          <a:xfrm>
            <a:off x="4135318" y="4385345"/>
            <a:ext cx="3852922" cy="2001806"/>
            <a:chOff x="0" y="0"/>
            <a:chExt cx="3852920" cy="2001804"/>
          </a:xfrm>
        </p:grpSpPr>
        <p:sp>
          <p:nvSpPr>
            <p:cNvPr id="185" name="Rectangle"/>
            <p:cNvSpPr/>
            <p:nvPr/>
          </p:nvSpPr>
          <p:spPr>
            <a:xfrm>
              <a:off x="1784575" y="0"/>
              <a:ext cx="2068346" cy="2001805"/>
            </a:xfrm>
            <a:prstGeom prst="rect">
              <a:avLst/>
            </a:prstGeom>
            <a:noFill/>
            <a:ln w="25400" cap="flat">
              <a:solidFill>
                <a:schemeClr val="accent6"/>
              </a:solidFill>
              <a:prstDash val="solid"/>
              <a:round/>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186" name="Janna…"/>
            <p:cNvSpPr txBox="1"/>
            <p:nvPr/>
          </p:nvSpPr>
          <p:spPr>
            <a:xfrm>
              <a:off x="0" y="404002"/>
              <a:ext cx="1613459" cy="1193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Janna</a:t>
              </a:r>
            </a:p>
            <a:p>
              <a:pPr/>
              <a:r>
                <a:t>Nugent</a:t>
              </a:r>
            </a:p>
          </p:txBody>
        </p:sp>
      </p:grpSp>
      <p:grpSp>
        <p:nvGrpSpPr>
          <p:cNvPr id="193" name="Group"/>
          <p:cNvGrpSpPr/>
          <p:nvPr/>
        </p:nvGrpSpPr>
        <p:grpSpPr>
          <a:xfrm>
            <a:off x="160408" y="4201586"/>
            <a:ext cx="433308" cy="2587844"/>
            <a:chOff x="0" y="0"/>
            <a:chExt cx="433306" cy="2587843"/>
          </a:xfrm>
        </p:grpSpPr>
        <p:sp>
          <p:nvSpPr>
            <p:cNvPr id="188" name="Line"/>
            <p:cNvSpPr/>
            <p:nvPr/>
          </p:nvSpPr>
          <p:spPr>
            <a:xfrm flipV="1">
              <a:off x="0" y="1832831"/>
              <a:ext cx="433307" cy="1"/>
            </a:xfrm>
            <a:prstGeom prst="line">
              <a:avLst/>
            </a:prstGeom>
            <a:noFill/>
            <a:ln w="25400" cap="flat">
              <a:solidFill>
                <a:schemeClr val="accent6"/>
              </a:solidFill>
              <a:prstDash val="solid"/>
              <a:round/>
              <a:tailEnd type="triangle" w="med" len="me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189" name="Line"/>
            <p:cNvSpPr/>
            <p:nvPr/>
          </p:nvSpPr>
          <p:spPr>
            <a:xfrm flipV="1">
              <a:off x="0" y="-1"/>
              <a:ext cx="433307" cy="2"/>
            </a:xfrm>
            <a:prstGeom prst="line">
              <a:avLst/>
            </a:prstGeom>
            <a:noFill/>
            <a:ln w="25400" cap="flat">
              <a:solidFill>
                <a:schemeClr val="accent6"/>
              </a:solidFill>
              <a:prstDash val="solid"/>
              <a:round/>
              <a:tailEnd type="triangle" w="med" len="me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190" name="Line"/>
            <p:cNvSpPr/>
            <p:nvPr/>
          </p:nvSpPr>
          <p:spPr>
            <a:xfrm flipV="1">
              <a:off x="0" y="1451867"/>
              <a:ext cx="433307" cy="1"/>
            </a:xfrm>
            <a:prstGeom prst="line">
              <a:avLst/>
            </a:prstGeom>
            <a:noFill/>
            <a:ln w="25400" cap="flat">
              <a:solidFill>
                <a:schemeClr val="accent6"/>
              </a:solidFill>
              <a:prstDash val="solid"/>
              <a:round/>
              <a:tailEnd type="triangle" w="med" len="me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191" name="Line"/>
            <p:cNvSpPr/>
            <p:nvPr/>
          </p:nvSpPr>
          <p:spPr>
            <a:xfrm flipV="1">
              <a:off x="0" y="2587843"/>
              <a:ext cx="433307" cy="1"/>
            </a:xfrm>
            <a:prstGeom prst="line">
              <a:avLst/>
            </a:prstGeom>
            <a:noFill/>
            <a:ln w="25400" cap="flat">
              <a:solidFill>
                <a:schemeClr val="accent6"/>
              </a:solidFill>
              <a:prstDash val="solid"/>
              <a:round/>
              <a:tailEnd type="triangle" w="med" len="me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192" name="Line"/>
            <p:cNvSpPr/>
            <p:nvPr/>
          </p:nvSpPr>
          <p:spPr>
            <a:xfrm flipV="1">
              <a:off x="0" y="2210337"/>
              <a:ext cx="433307" cy="1"/>
            </a:xfrm>
            <a:prstGeom prst="line">
              <a:avLst/>
            </a:prstGeom>
            <a:noFill/>
            <a:ln w="25400" cap="flat">
              <a:solidFill>
                <a:schemeClr val="accent6"/>
              </a:solidFill>
              <a:prstDash val="solid"/>
              <a:round/>
              <a:tailEnd type="triangle" w="med" len="me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grpSp>
      <p:grpSp>
        <p:nvGrpSpPr>
          <p:cNvPr id="196" name="Group"/>
          <p:cNvGrpSpPr/>
          <p:nvPr/>
        </p:nvGrpSpPr>
        <p:grpSpPr>
          <a:xfrm>
            <a:off x="9830122" y="1681216"/>
            <a:ext cx="2604212" cy="2615960"/>
            <a:chOff x="0" y="0"/>
            <a:chExt cx="2604211" cy="2615959"/>
          </a:xfrm>
        </p:grpSpPr>
        <p:sp>
          <p:nvSpPr>
            <p:cNvPr id="194" name="Rectangle"/>
            <p:cNvSpPr/>
            <p:nvPr/>
          </p:nvSpPr>
          <p:spPr>
            <a:xfrm>
              <a:off x="267933" y="614154"/>
              <a:ext cx="2068346" cy="2001806"/>
            </a:xfrm>
            <a:prstGeom prst="rect">
              <a:avLst/>
            </a:prstGeom>
            <a:noFill/>
            <a:ln w="25400" cap="flat">
              <a:solidFill>
                <a:schemeClr val="accent6"/>
              </a:solidFill>
              <a:prstDash val="solid"/>
              <a:round/>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a:p>
          </p:txBody>
        </p:sp>
        <p:sp>
          <p:nvSpPr>
            <p:cNvPr id="195" name="Alper Kinaci"/>
            <p:cNvSpPr txBox="1"/>
            <p:nvPr/>
          </p:nvSpPr>
          <p:spPr>
            <a:xfrm>
              <a:off x="0" y="0"/>
              <a:ext cx="2604212" cy="6477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Alper Kinaci</a:t>
              </a:r>
            </a:p>
          </p:txBody>
        </p:sp>
      </p:grpSp>
      <p:grpSp>
        <p:nvGrpSpPr>
          <p:cNvPr id="201" name="Group"/>
          <p:cNvGrpSpPr/>
          <p:nvPr/>
        </p:nvGrpSpPr>
        <p:grpSpPr>
          <a:xfrm>
            <a:off x="160408" y="3831003"/>
            <a:ext cx="433308" cy="1460011"/>
            <a:chOff x="0" y="0"/>
            <a:chExt cx="433306" cy="1460010"/>
          </a:xfrm>
        </p:grpSpPr>
        <p:sp>
          <p:nvSpPr>
            <p:cNvPr id="197" name="Line"/>
            <p:cNvSpPr/>
            <p:nvPr/>
          </p:nvSpPr>
          <p:spPr>
            <a:xfrm flipV="1">
              <a:off x="0" y="736824"/>
              <a:ext cx="433307" cy="1"/>
            </a:xfrm>
            <a:prstGeom prst="line">
              <a:avLst/>
            </a:prstGeom>
            <a:noFill/>
            <a:ln w="25400" cap="flat">
              <a:solidFill>
                <a:schemeClr val="accent6"/>
              </a:solidFill>
              <a:prstDash val="solid"/>
              <a:round/>
              <a:tailEnd type="triangle" w="med" len="me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198" name="Line"/>
            <p:cNvSpPr/>
            <p:nvPr/>
          </p:nvSpPr>
          <p:spPr>
            <a:xfrm flipV="1">
              <a:off x="0" y="1460010"/>
              <a:ext cx="433307" cy="1"/>
            </a:xfrm>
            <a:prstGeom prst="line">
              <a:avLst/>
            </a:prstGeom>
            <a:noFill/>
            <a:ln w="25400" cap="flat">
              <a:solidFill>
                <a:schemeClr val="accent6"/>
              </a:solidFill>
              <a:prstDash val="solid"/>
              <a:round/>
              <a:tailEnd type="triangle" w="med" len="me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199" name="Line"/>
            <p:cNvSpPr/>
            <p:nvPr/>
          </p:nvSpPr>
          <p:spPr>
            <a:xfrm flipV="1">
              <a:off x="0" y="1086125"/>
              <a:ext cx="433307" cy="1"/>
            </a:xfrm>
            <a:prstGeom prst="line">
              <a:avLst/>
            </a:prstGeom>
            <a:noFill/>
            <a:ln w="25400" cap="flat">
              <a:solidFill>
                <a:schemeClr val="accent6"/>
              </a:solidFill>
              <a:prstDash val="solid"/>
              <a:round/>
              <a:tailEnd type="triangle" w="med" len="me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200" name="Line"/>
            <p:cNvSpPr/>
            <p:nvPr/>
          </p:nvSpPr>
          <p:spPr>
            <a:xfrm flipV="1">
              <a:off x="0" y="-1"/>
              <a:ext cx="433307" cy="2"/>
            </a:xfrm>
            <a:prstGeom prst="line">
              <a:avLst/>
            </a:prstGeom>
            <a:noFill/>
            <a:ln w="25400" cap="flat">
              <a:solidFill>
                <a:schemeClr val="accent6"/>
              </a:solidFill>
              <a:prstDash val="solid"/>
              <a:round/>
              <a:tailEnd type="triangle" w="med" len="me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2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6" grpId="3"/>
      <p:bldP build="whole" bldLvl="1" animBg="1" rev="0" advAuto="0" spid="187" grpId="1"/>
      <p:bldP build="whole" bldLvl="1" animBg="1" rev="0" advAuto="0" spid="193" grpId="2"/>
      <p:bldP build="whole" bldLvl="1" animBg="1" rev="0" advAuto="0" spid="201" grpId="4"/>
    </p:bldLst>
  </p:timing>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6" name="Shape 951"/>
          <p:cNvSpPr txBox="1"/>
          <p:nvPr>
            <p:ph type="sldNum" sz="quarter" idx="2"/>
          </p:nvPr>
        </p:nvSpPr>
        <p:spPr>
          <a:xfrm>
            <a:off x="11985793" y="9232741"/>
            <a:ext cx="368767" cy="35199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07" name="Shape 954"/>
          <p:cNvSpPr txBox="1"/>
          <p:nvPr/>
        </p:nvSpPr>
        <p:spPr>
          <a:xfrm>
            <a:off x="1558318" y="475693"/>
            <a:ext cx="9888164"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globus.org</a:t>
            </a:r>
          </a:p>
        </p:txBody>
      </p:sp>
      <p:pic>
        <p:nvPicPr>
          <p:cNvPr id="1008" name="Screen Shot 2020-04-21 at 9.47.00 AM.png" descr="Screen Shot 2020-04-21 at 9.47.00 AM.png"/>
          <p:cNvPicPr>
            <a:picLocks noChangeAspect="1"/>
          </p:cNvPicPr>
          <p:nvPr/>
        </p:nvPicPr>
        <p:blipFill>
          <a:blip r:embed="rId2">
            <a:extLst/>
          </a:blip>
          <a:stretch>
            <a:fillRect/>
          </a:stretch>
        </p:blipFill>
        <p:spPr>
          <a:xfrm>
            <a:off x="1388039" y="1420908"/>
            <a:ext cx="10228722" cy="7405553"/>
          </a:xfrm>
          <a:prstGeom prst="rect">
            <a:avLst/>
          </a:prstGeom>
          <a:ln w="12700">
            <a:miter lim="400000"/>
          </a:ln>
        </p:spPr>
      </p:pic>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0" name="Shape 951"/>
          <p:cNvSpPr txBox="1"/>
          <p:nvPr>
            <p:ph type="sldNum" sz="quarter" idx="2"/>
          </p:nvPr>
        </p:nvSpPr>
        <p:spPr>
          <a:xfrm>
            <a:off x="11985793" y="9232741"/>
            <a:ext cx="368767" cy="35199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011" name="Screen Shot 2020-04-21 at 9.49.43 AM.png" descr="Screen Shot 2020-04-21 at 9.49.43 AM.png"/>
          <p:cNvPicPr>
            <a:picLocks noChangeAspect="1"/>
          </p:cNvPicPr>
          <p:nvPr/>
        </p:nvPicPr>
        <p:blipFill>
          <a:blip r:embed="rId2">
            <a:extLst/>
          </a:blip>
          <a:stretch>
            <a:fillRect/>
          </a:stretch>
        </p:blipFill>
        <p:spPr>
          <a:xfrm>
            <a:off x="1287524" y="1077833"/>
            <a:ext cx="10429752" cy="7597934"/>
          </a:xfrm>
          <a:prstGeom prst="rect">
            <a:avLst/>
          </a:prstGeom>
          <a:ln w="12700">
            <a:miter lim="400000"/>
          </a:ln>
        </p:spPr>
      </p:pic>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3" name="Shape 951"/>
          <p:cNvSpPr txBox="1"/>
          <p:nvPr>
            <p:ph type="sldNum" sz="quarter" idx="2"/>
          </p:nvPr>
        </p:nvSpPr>
        <p:spPr>
          <a:xfrm>
            <a:off x="11985793" y="9232741"/>
            <a:ext cx="368767" cy="35199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014" name="Screen Shot 2020-04-21 at 9.55.06 AM.png" descr="Screen Shot 2020-04-21 at 9.55.06 AM.png"/>
          <p:cNvPicPr>
            <a:picLocks noChangeAspect="1"/>
          </p:cNvPicPr>
          <p:nvPr/>
        </p:nvPicPr>
        <p:blipFill>
          <a:blip r:embed="rId2">
            <a:extLst/>
          </a:blip>
          <a:stretch>
            <a:fillRect/>
          </a:stretch>
        </p:blipFill>
        <p:spPr>
          <a:xfrm>
            <a:off x="1213628" y="390231"/>
            <a:ext cx="10577544" cy="8486126"/>
          </a:xfrm>
          <a:prstGeom prst="rect">
            <a:avLst/>
          </a:prstGeom>
          <a:ln w="12700">
            <a:miter lim="400000"/>
          </a:ln>
        </p:spPr>
      </p:pic>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6" name="BREAK"/>
          <p:cNvSpPr txBox="1"/>
          <p:nvPr>
            <p:ph type="title"/>
          </p:nvPr>
        </p:nvSpPr>
        <p:spPr>
          <a:prstGeom prst="rect">
            <a:avLst/>
          </a:prstGeom>
        </p:spPr>
        <p:txBody>
          <a:bodyPr/>
          <a:lstStyle/>
          <a:p>
            <a:pPr/>
            <a:r>
              <a:t>BREAK</a:t>
            </a:r>
          </a:p>
        </p:txBody>
      </p:sp>
      <p:sp>
        <p:nvSpPr>
          <p:cNvPr id="101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9" name="“Raise Hand”"/>
          <p:cNvSpPr txBox="1"/>
          <p:nvPr>
            <p:ph type="title"/>
          </p:nvPr>
        </p:nvSpPr>
        <p:spPr>
          <a:xfrm>
            <a:off x="424729" y="965105"/>
            <a:ext cx="12155342" cy="5189696"/>
          </a:xfrm>
          <a:prstGeom prst="rect">
            <a:avLst/>
          </a:prstGeom>
        </p:spPr>
        <p:txBody>
          <a:bodyPr/>
          <a:lstStyle>
            <a:lvl1pPr>
              <a:defRPr sz="8400"/>
            </a:lvl1pPr>
          </a:lstStyle>
          <a:p>
            <a:pPr/>
            <a:r>
              <a:t>“Raise Hand”</a:t>
            </a:r>
          </a:p>
        </p:txBody>
      </p:sp>
      <p:sp>
        <p:nvSpPr>
          <p:cNvPr id="102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21" name="Please set up your screen to have Zoom on one half of the screen and a terminal or web browser on the other half."/>
          <p:cNvSpPr txBox="1"/>
          <p:nvPr/>
        </p:nvSpPr>
        <p:spPr>
          <a:xfrm>
            <a:off x="379160" y="268316"/>
            <a:ext cx="12246481" cy="12065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Please set up your screen to have Zoom on one half of the screen and a terminal or web browser on the other half.</a:t>
            </a:r>
          </a:p>
        </p:txBody>
      </p:sp>
      <p:pic>
        <p:nvPicPr>
          <p:cNvPr id="1022" name="Screen Shot 2020-04-21 at 5.41.23 PM.png" descr="Screen Shot 2020-04-21 at 5.41.23 PM.png"/>
          <p:cNvPicPr>
            <a:picLocks noChangeAspect="1"/>
          </p:cNvPicPr>
          <p:nvPr/>
        </p:nvPicPr>
        <p:blipFill>
          <a:blip r:embed="rId2">
            <a:extLst/>
          </a:blip>
          <a:stretch>
            <a:fillRect/>
          </a:stretch>
        </p:blipFill>
        <p:spPr>
          <a:xfrm>
            <a:off x="3848100" y="6523849"/>
            <a:ext cx="5308600" cy="1854201"/>
          </a:xfrm>
          <a:prstGeom prst="rect">
            <a:avLst/>
          </a:prstGeom>
          <a:ln w="12700">
            <a:miter lim="400000"/>
          </a:ln>
        </p:spPr>
      </p:pic>
      <p:sp>
        <p:nvSpPr>
          <p:cNvPr id="1023" name="Rectangle"/>
          <p:cNvSpPr/>
          <p:nvPr/>
        </p:nvSpPr>
        <p:spPr>
          <a:xfrm>
            <a:off x="3871183" y="7422405"/>
            <a:ext cx="960046" cy="920236"/>
          </a:xfrm>
          <a:prstGeom prst="rect">
            <a:avLst/>
          </a:prstGeom>
          <a:ln w="25400">
            <a:solidFill>
              <a:schemeClr val="accent6"/>
            </a:solidFill>
          </a:ln>
          <a:effectLst>
            <a:outerShdw sx="100000" sy="100000" kx="0" ky="0" algn="b" rotWithShape="0" blurRad="38100" dist="25400" dir="5400000">
              <a:srgbClr val="000000">
                <a:alpha val="50000"/>
              </a:srgbClr>
            </a:outerShdw>
          </a:effectLst>
        </p:spPr>
        <p:txBody>
          <a:bodyPr lIns="50800" tIns="50800" rIns="50800" bIns="50800" anchor="ctr"/>
          <a:lstStyle/>
          <a:p>
            <a:pPr/>
          </a:p>
        </p:txBody>
      </p:sp>
      <p:pic>
        <p:nvPicPr>
          <p:cNvPr id="1024" name="Screen Shot 2020-04-21 at 5.35.45 PM.png" descr="Screen Shot 2020-04-21 at 5.35.45 PM.png"/>
          <p:cNvPicPr>
            <a:picLocks noChangeAspect="1"/>
          </p:cNvPicPr>
          <p:nvPr/>
        </p:nvPicPr>
        <p:blipFill>
          <a:blip r:embed="rId3">
            <a:extLst/>
          </a:blip>
          <a:stretch>
            <a:fillRect/>
          </a:stretch>
        </p:blipFill>
        <p:spPr>
          <a:xfrm>
            <a:off x="5969000" y="5538269"/>
            <a:ext cx="1066800" cy="673101"/>
          </a:xfrm>
          <a:prstGeom prst="rect">
            <a:avLst/>
          </a:prstGeom>
          <a:ln w="12700">
            <a:miter lim="400000"/>
          </a:ln>
        </p:spPr>
      </p:pic>
      <p:grpSp>
        <p:nvGrpSpPr>
          <p:cNvPr id="1027" name="Group"/>
          <p:cNvGrpSpPr/>
          <p:nvPr/>
        </p:nvGrpSpPr>
        <p:grpSpPr>
          <a:xfrm>
            <a:off x="1379475" y="5550969"/>
            <a:ext cx="4378424" cy="647701"/>
            <a:chOff x="0" y="0"/>
            <a:chExt cx="4378422" cy="647700"/>
          </a:xfrm>
        </p:grpSpPr>
        <p:sp>
          <p:nvSpPr>
            <p:cNvPr id="1025" name="Line"/>
            <p:cNvSpPr/>
            <p:nvPr/>
          </p:nvSpPr>
          <p:spPr>
            <a:xfrm>
              <a:off x="2375029" y="352982"/>
              <a:ext cx="2003394" cy="1"/>
            </a:xfrm>
            <a:prstGeom prst="line">
              <a:avLst/>
            </a:prstGeom>
            <a:noFill/>
            <a:ln w="25400" cap="flat">
              <a:solidFill>
                <a:schemeClr val="accent6"/>
              </a:solidFill>
              <a:prstDash val="solid"/>
              <a:round/>
              <a:tailEnd type="triangle" w="med" len="me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1026" name="Click here"/>
            <p:cNvSpPr txBox="1"/>
            <p:nvPr/>
          </p:nvSpPr>
          <p:spPr>
            <a:xfrm>
              <a:off x="0" y="0"/>
              <a:ext cx="2163928"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Click here</a:t>
              </a:r>
            </a:p>
          </p:txBody>
        </p:sp>
      </p:grpSp>
      <p:grpSp>
        <p:nvGrpSpPr>
          <p:cNvPr id="1030" name="Group"/>
          <p:cNvGrpSpPr/>
          <p:nvPr/>
        </p:nvGrpSpPr>
        <p:grpSpPr>
          <a:xfrm>
            <a:off x="1290749" y="7558673"/>
            <a:ext cx="2377175" cy="647701"/>
            <a:chOff x="0" y="0"/>
            <a:chExt cx="2377174" cy="647700"/>
          </a:xfrm>
        </p:grpSpPr>
        <p:sp>
          <p:nvSpPr>
            <p:cNvPr id="1028" name="Line"/>
            <p:cNvSpPr/>
            <p:nvPr/>
          </p:nvSpPr>
          <p:spPr>
            <a:xfrm>
              <a:off x="1310374" y="323850"/>
              <a:ext cx="1066801" cy="0"/>
            </a:xfrm>
            <a:prstGeom prst="line">
              <a:avLst/>
            </a:prstGeom>
            <a:noFill/>
            <a:ln w="25400" cap="flat">
              <a:solidFill>
                <a:schemeClr val="accent6"/>
              </a:solidFill>
              <a:prstDash val="solid"/>
              <a:round/>
              <a:tailEnd type="triangle" w="med" len="me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1029" name="Click"/>
            <p:cNvSpPr txBox="1"/>
            <p:nvPr/>
          </p:nvSpPr>
          <p:spPr>
            <a:xfrm>
              <a:off x="-1" y="0"/>
              <a:ext cx="1130200"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Click</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0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0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0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27" grpId="1"/>
      <p:bldP build="whole" bldLvl="1" animBg="1" rev="0" advAuto="0" spid="1023" grpId="2"/>
      <p:bldP build="whole" bldLvl="1" animBg="1" rev="0" advAuto="0" spid="1030" grpId="3"/>
    </p:bldLst>
  </p:timing>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2" name="Shape 1035"/>
          <p:cNvSpPr txBox="1"/>
          <p:nvPr>
            <p:ph type="sldNum" sz="quarter" idx="2"/>
          </p:nvPr>
        </p:nvSpPr>
        <p:spPr>
          <a:xfrm>
            <a:off x="11985790" y="9232738"/>
            <a:ext cx="368768" cy="352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33" name="Shape 1036"/>
          <p:cNvSpPr txBox="1"/>
          <p:nvPr/>
        </p:nvSpPr>
        <p:spPr>
          <a:xfrm>
            <a:off x="4764084" y="3003168"/>
            <a:ext cx="8047142" cy="4927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3200">
                <a:latin typeface="Courier"/>
                <a:ea typeface="Courier"/>
                <a:cs typeface="Courier"/>
                <a:sym typeface="Courier"/>
              </a:defRPr>
            </a:pPr>
            <a:r>
              <a:t>#!/bin/bash</a:t>
            </a:r>
          </a:p>
          <a:p>
            <a:pPr algn="l" defTabSz="457200">
              <a:defRPr sz="3200">
                <a:latin typeface="Courier"/>
                <a:ea typeface="Courier"/>
                <a:cs typeface="Courier"/>
                <a:sym typeface="Courier"/>
              </a:defRPr>
            </a:pPr>
            <a:r>
              <a:t>#</a:t>
            </a:r>
            <a:r>
              <a:t>SBATCH</a:t>
            </a:r>
            <a:r>
              <a:t> -A p20XXX</a:t>
            </a:r>
          </a:p>
          <a:p>
            <a:pPr algn="l" defTabSz="457200">
              <a:defRPr sz="3200">
                <a:latin typeface="Courier"/>
                <a:ea typeface="Courier"/>
                <a:cs typeface="Courier"/>
                <a:sym typeface="Courier"/>
              </a:defRPr>
            </a:pPr>
            <a:r>
              <a:t>#</a:t>
            </a:r>
            <a:r>
              <a:t>SBATCH</a:t>
            </a:r>
            <a:r>
              <a:t> -</a:t>
            </a:r>
            <a:r>
              <a:t>p</a:t>
            </a:r>
            <a:r>
              <a:t> short</a:t>
            </a:r>
          </a:p>
          <a:p>
            <a:pPr algn="l" defTabSz="457200">
              <a:defRPr sz="3200">
                <a:latin typeface="Courier"/>
                <a:ea typeface="Courier"/>
                <a:cs typeface="Courier"/>
                <a:sym typeface="Courier"/>
              </a:defRPr>
            </a:pPr>
            <a:r>
              <a:t>#</a:t>
            </a:r>
            <a:r>
              <a:t>SBATCH</a:t>
            </a:r>
            <a:r>
              <a:t> </a:t>
            </a:r>
            <a:r>
              <a:t>–N 1</a:t>
            </a:r>
          </a:p>
          <a:p>
            <a:pPr algn="l" defTabSz="457200">
              <a:defRPr sz="3200">
                <a:latin typeface="Courier"/>
                <a:ea typeface="Courier"/>
                <a:cs typeface="Courier"/>
                <a:sym typeface="Courier"/>
              </a:defRPr>
            </a:pPr>
            <a:r>
              <a:t>#SBATCH –ntasks-per-node=1</a:t>
            </a:r>
          </a:p>
          <a:p>
            <a:pPr algn="l" defTabSz="457200">
              <a:defRPr sz="3200">
                <a:latin typeface="Courier"/>
                <a:ea typeface="Courier"/>
                <a:cs typeface="Courier"/>
                <a:sym typeface="Courier"/>
              </a:defRPr>
            </a:pPr>
            <a:r>
              <a:t>#</a:t>
            </a:r>
            <a:r>
              <a:t>SBATCH</a:t>
            </a:r>
            <a:r>
              <a:t> </a:t>
            </a:r>
            <a:r>
              <a:t>–t </a:t>
            </a:r>
            <a:r>
              <a:t>04:00:00</a:t>
            </a:r>
          </a:p>
          <a:p>
            <a:pPr algn="l" defTabSz="457200">
              <a:defRPr sz="3200">
                <a:latin typeface="Courier"/>
                <a:ea typeface="Courier"/>
                <a:cs typeface="Courier"/>
                <a:sym typeface="Courier"/>
              </a:defRPr>
            </a:pPr>
            <a:r>
              <a:t>#SBATCH --mem-per-cpu=1G</a:t>
            </a:r>
          </a:p>
          <a:p>
            <a:pPr algn="l" defTabSz="457200">
              <a:defRPr sz="3200">
                <a:latin typeface="Courier"/>
                <a:ea typeface="Courier"/>
                <a:cs typeface="Courier"/>
                <a:sym typeface="Courier"/>
              </a:defRPr>
            </a:pPr>
            <a:r>
              <a:t>#</a:t>
            </a:r>
            <a:r>
              <a:t>SBATCH</a:t>
            </a:r>
            <a:r>
              <a:t> -</a:t>
            </a:r>
            <a:r>
              <a:t>J</a:t>
            </a:r>
            <a:r>
              <a:t> </a:t>
            </a:r>
            <a:r>
              <a:t>sample_job</a:t>
            </a:r>
          </a:p>
          <a:p>
            <a:pPr algn="l" defTabSz="457200">
              <a:defRPr sz="3200">
                <a:latin typeface="Courier"/>
                <a:ea typeface="Courier"/>
                <a:cs typeface="Courier"/>
                <a:sym typeface="Courier"/>
              </a:defRPr>
            </a:pPr>
            <a:r>
              <a:t>#</a:t>
            </a:r>
            <a:r>
              <a:t>SBATCH</a:t>
            </a:r>
            <a:r>
              <a:t> -o outlog</a:t>
            </a:r>
          </a:p>
          <a:p>
            <a:pPr algn="l" defTabSz="457200">
              <a:defRPr sz="3200">
                <a:latin typeface="Courier"/>
                <a:ea typeface="Courier"/>
                <a:cs typeface="Courier"/>
                <a:sym typeface="Courier"/>
              </a:defRPr>
            </a:pPr>
            <a:r>
              <a:t>#</a:t>
            </a:r>
            <a:r>
              <a:t>SBATCH</a:t>
            </a:r>
            <a:r>
              <a:t> -e errlog</a:t>
            </a:r>
          </a:p>
        </p:txBody>
      </p:sp>
      <p:sp>
        <p:nvSpPr>
          <p:cNvPr id="1034" name="Shape 1038"/>
          <p:cNvSpPr txBox="1"/>
          <p:nvPr/>
        </p:nvSpPr>
        <p:spPr>
          <a:xfrm>
            <a:off x="3333059" y="3502855"/>
            <a:ext cx="1436091" cy="495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Account:</a:t>
            </a:r>
          </a:p>
        </p:txBody>
      </p:sp>
      <p:sp>
        <p:nvSpPr>
          <p:cNvPr id="1035" name="Shape 1039"/>
          <p:cNvSpPr txBox="1"/>
          <p:nvPr/>
        </p:nvSpPr>
        <p:spPr>
          <a:xfrm>
            <a:off x="2276306" y="3965033"/>
            <a:ext cx="2487779" cy="495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sz="2600"/>
            </a:lvl1pPr>
          </a:lstStyle>
          <a:p>
            <a:pPr/>
            <a:r>
              <a:t>Partition/Queue:</a:t>
            </a:r>
          </a:p>
        </p:txBody>
      </p:sp>
      <p:sp>
        <p:nvSpPr>
          <p:cNvPr id="1036" name="Shape 1040"/>
          <p:cNvSpPr txBox="1"/>
          <p:nvPr/>
        </p:nvSpPr>
        <p:spPr>
          <a:xfrm>
            <a:off x="293809" y="3028330"/>
            <a:ext cx="4444874" cy="495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sz="2600"/>
            </a:lvl1pPr>
          </a:lstStyle>
          <a:p>
            <a:pPr/>
            <a:r>
              <a:t>Behold, this is a BASH script:</a:t>
            </a:r>
          </a:p>
        </p:txBody>
      </p:sp>
      <p:sp>
        <p:nvSpPr>
          <p:cNvPr id="1037" name="Shape 1041"/>
          <p:cNvSpPr txBox="1"/>
          <p:nvPr/>
        </p:nvSpPr>
        <p:spPr>
          <a:xfrm>
            <a:off x="1993667" y="5449973"/>
            <a:ext cx="2702408" cy="495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sz="2600"/>
            </a:lvl1pPr>
          </a:lstStyle>
          <a:p>
            <a:pPr/>
            <a:r>
              <a:t>Length of the job:</a:t>
            </a:r>
          </a:p>
        </p:txBody>
      </p:sp>
      <p:sp>
        <p:nvSpPr>
          <p:cNvPr id="1038" name="Shape 1042"/>
          <p:cNvSpPr txBox="1"/>
          <p:nvPr/>
        </p:nvSpPr>
        <p:spPr>
          <a:xfrm>
            <a:off x="1070592" y="6906036"/>
            <a:ext cx="3620035" cy="495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sz="2600"/>
            </a:lvl1pPr>
          </a:lstStyle>
          <a:p>
            <a:pPr/>
            <a:r>
              <a:t>Generate an output log:</a:t>
            </a:r>
          </a:p>
        </p:txBody>
      </p:sp>
      <p:sp>
        <p:nvSpPr>
          <p:cNvPr id="1039" name="Shape 1043"/>
          <p:cNvSpPr txBox="1"/>
          <p:nvPr/>
        </p:nvSpPr>
        <p:spPr>
          <a:xfrm>
            <a:off x="2120491" y="6440085"/>
            <a:ext cx="2555140" cy="495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r">
              <a:defRPr sz="2600"/>
            </a:pPr>
            <a:r>
              <a:t>Name</a:t>
            </a:r>
            <a:r>
              <a:t> of</a:t>
            </a:r>
            <a:r>
              <a:t> the job:</a:t>
            </a:r>
          </a:p>
        </p:txBody>
      </p:sp>
      <p:sp>
        <p:nvSpPr>
          <p:cNvPr id="1040" name="Shape 1044"/>
          <p:cNvSpPr txBox="1"/>
          <p:nvPr/>
        </p:nvSpPr>
        <p:spPr>
          <a:xfrm>
            <a:off x="1944805" y="4446470"/>
            <a:ext cx="2775052" cy="495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sz="2600"/>
            </a:lvl1pPr>
          </a:lstStyle>
          <a:p>
            <a:pPr/>
            <a:r>
              <a:t>Number of nodes:</a:t>
            </a:r>
          </a:p>
        </p:txBody>
      </p:sp>
      <p:sp>
        <p:nvSpPr>
          <p:cNvPr id="1041" name="Shape 1045"/>
          <p:cNvSpPr txBox="1"/>
          <p:nvPr/>
        </p:nvSpPr>
        <p:spPr>
          <a:xfrm>
            <a:off x="798143" y="1917743"/>
            <a:ext cx="11408513"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solidFill>
                  <a:srgbClr val="53585F"/>
                </a:solidFill>
              </a:defRPr>
            </a:lvl1pPr>
          </a:lstStyle>
          <a:p>
            <a:pPr/>
            <a:r>
              <a:t>What is the scheduler looking for in your script?</a:t>
            </a:r>
          </a:p>
        </p:txBody>
      </p:sp>
      <p:sp>
        <p:nvSpPr>
          <p:cNvPr id="1042" name="Shape 1046"/>
          <p:cNvSpPr txBox="1"/>
          <p:nvPr/>
        </p:nvSpPr>
        <p:spPr>
          <a:xfrm>
            <a:off x="1328301" y="7404811"/>
            <a:ext cx="3375026" cy="495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sz="2600"/>
            </a:lvl1pPr>
          </a:lstStyle>
          <a:p>
            <a:pPr/>
            <a:r>
              <a:t>Generate an error log:</a:t>
            </a:r>
          </a:p>
        </p:txBody>
      </p:sp>
      <p:sp>
        <p:nvSpPr>
          <p:cNvPr id="1043" name="Shape 1046"/>
          <p:cNvSpPr txBox="1"/>
          <p:nvPr/>
        </p:nvSpPr>
        <p:spPr>
          <a:xfrm>
            <a:off x="1827603" y="5940352"/>
            <a:ext cx="2848027" cy="495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sz="2600"/>
            </a:lvl1pPr>
          </a:lstStyle>
          <a:p>
            <a:pPr/>
            <a:r>
              <a:t>Required memory:</a:t>
            </a:r>
          </a:p>
        </p:txBody>
      </p:sp>
      <p:sp>
        <p:nvSpPr>
          <p:cNvPr id="1044" name="Shape 1044"/>
          <p:cNvSpPr txBox="1"/>
          <p:nvPr/>
        </p:nvSpPr>
        <p:spPr>
          <a:xfrm>
            <a:off x="2007942" y="4955137"/>
            <a:ext cx="2677314" cy="495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r">
              <a:defRPr sz="2600"/>
            </a:pPr>
            <a:r>
              <a:t>Number of </a:t>
            </a:r>
            <a:r>
              <a:t>cores</a:t>
            </a:r>
            <a:r>
              <a:t>:</a:t>
            </a:r>
          </a:p>
        </p:txBody>
      </p:sp>
      <p:sp>
        <p:nvSpPr>
          <p:cNvPr id="1045" name="Shape 949"/>
          <p:cNvSpPr txBox="1"/>
          <p:nvPr/>
        </p:nvSpPr>
        <p:spPr>
          <a:xfrm>
            <a:off x="1265064" y="219649"/>
            <a:ext cx="10474694"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700">
                <a:solidFill>
                  <a:srgbClr val="53585F"/>
                </a:solidFill>
              </a:defRPr>
            </a:lvl1pPr>
          </a:lstStyle>
          <a:p>
            <a:pPr/>
            <a:r>
              <a:t>Getting Started: Batch Job Submission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0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0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0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10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10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10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7" fill="hold">
                                  <p:stCondLst>
                                    <p:cond delay="0"/>
                                  </p:stCondLst>
                                  <p:iterate type="el" backwards="0">
                                    <p:tmAbs val="0"/>
                                  </p:iterate>
                                  <p:childTnLst>
                                    <p:set>
                                      <p:cBhvr>
                                        <p:cTn id="30" fill="hold"/>
                                        <p:tgtEl>
                                          <p:spTgt spid="104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8" fill="hold">
                                  <p:stCondLst>
                                    <p:cond delay="0"/>
                                  </p:stCondLst>
                                  <p:iterate type="el" backwards="0">
                                    <p:tmAbs val="0"/>
                                  </p:iterate>
                                  <p:childTnLst>
                                    <p:set>
                                      <p:cBhvr>
                                        <p:cTn id="34" fill="hold"/>
                                        <p:tgtEl>
                                          <p:spTgt spid="10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0" presetID="1" grpId="9" fill="hold">
                                  <p:stCondLst>
                                    <p:cond delay="0"/>
                                  </p:stCondLst>
                                  <p:iterate type="el" backwards="0">
                                    <p:tmAbs val="0"/>
                                  </p:iterate>
                                  <p:childTnLst>
                                    <p:set>
                                      <p:cBhvr>
                                        <p:cTn id="38" fill="hold"/>
                                        <p:tgtEl>
                                          <p:spTgt spid="103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0" presetID="1" grpId="10" fill="hold">
                                  <p:stCondLst>
                                    <p:cond delay="0"/>
                                  </p:stCondLst>
                                  <p:iterate type="el" backwards="0">
                                    <p:tmAbs val="0"/>
                                  </p:iterate>
                                  <p:childTnLst>
                                    <p:set>
                                      <p:cBhvr>
                                        <p:cTn id="42" fill="hold"/>
                                        <p:tgtEl>
                                          <p:spTgt spid="10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36" grpId="1"/>
      <p:bldP build="whole" bldLvl="1" animBg="1" rev="0" advAuto="0" spid="1043" grpId="7"/>
      <p:bldP build="whole" bldLvl="1" animBg="1" rev="0" advAuto="0" spid="1037" grpId="6"/>
      <p:bldP build="whole" bldLvl="1" animBg="1" rev="0" advAuto="0" spid="1034" grpId="2"/>
      <p:bldP build="whole" bldLvl="1" animBg="1" rev="0" advAuto="0" spid="1039" grpId="8"/>
      <p:bldP build="whole" bldLvl="1" animBg="1" rev="0" advAuto="0" spid="1038" grpId="9"/>
      <p:bldP build="whole" bldLvl="1" animBg="1" rev="0" advAuto="0" spid="1035" grpId="3"/>
      <p:bldP build="whole" bldLvl="1" animBg="1" rev="0" advAuto="0" spid="1040" grpId="4"/>
      <p:bldP build="whole" bldLvl="1" animBg="1" rev="0" advAuto="0" spid="1044" grpId="5"/>
      <p:bldP build="whole" bldLvl="1" animBg="1" rev="0" advAuto="0" spid="1042" grpId="10"/>
    </p:bldLst>
  </p:timing>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7" name="#!/bin/bash…"/>
          <p:cNvSpPr/>
          <p:nvPr/>
        </p:nvSpPr>
        <p:spPr>
          <a:xfrm>
            <a:off x="107992" y="2194560"/>
            <a:ext cx="12788816" cy="5647317"/>
          </a:xfrm>
          <a:prstGeom prst="rect">
            <a:avLst/>
          </a:prstGeom>
          <a:solidFill>
            <a:srgbClr val="F2F2F2"/>
          </a:solidFill>
          <a:ln w="12700">
            <a:miter lim="400000"/>
          </a:ln>
        </p:spPr>
        <p:txBody>
          <a:bodyPr lIns="50800" tIns="50800" rIns="50800" bIns="50800"/>
          <a:lstStyle/>
          <a:p>
            <a:pPr algn="l" defTabSz="420623">
              <a:defRPr sz="2800">
                <a:solidFill>
                  <a:srgbClr val="333333"/>
                </a:solidFill>
                <a:latin typeface="Courier New"/>
                <a:ea typeface="Courier New"/>
                <a:cs typeface="Courier New"/>
                <a:sym typeface="Courier New"/>
              </a:defRPr>
            </a:pPr>
          </a:p>
        </p:txBody>
      </p:sp>
      <p:sp>
        <p:nvSpPr>
          <p:cNvPr id="1048" name="Shape 997"/>
          <p:cNvSpPr txBox="1"/>
          <p:nvPr>
            <p:ph type="sldNum" sz="quarter" idx="2"/>
          </p:nvPr>
        </p:nvSpPr>
        <p:spPr>
          <a:xfrm>
            <a:off x="11985790" y="9232738"/>
            <a:ext cx="368768" cy="352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49" name="Shape 999"/>
          <p:cNvSpPr txBox="1"/>
          <p:nvPr/>
        </p:nvSpPr>
        <p:spPr>
          <a:xfrm>
            <a:off x="199411" y="2261890"/>
            <a:ext cx="12859760" cy="5384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latin typeface="Courier"/>
                <a:ea typeface="Courier"/>
                <a:cs typeface="Courier"/>
                <a:sym typeface="Courier"/>
              </a:defRPr>
            </a:pPr>
            <a:r>
              <a:t>#!/bin/bash</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latin typeface="Courier"/>
                <a:ea typeface="Courier"/>
                <a:cs typeface="Courier"/>
                <a:sym typeface="Courier"/>
              </a:defRPr>
            </a:pPr>
            <a:r>
              <a:t>#</a:t>
            </a:r>
            <a:r>
              <a:t>SBATCH --account=</a:t>
            </a:r>
            <a:r>
              <a:t>&lt;allocationID&gt; ## &lt;-- EDIT THIS TO BE YOUR ALLOCATION </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latin typeface="Courier"/>
                <a:ea typeface="Courier"/>
                <a:cs typeface="Courier"/>
                <a:sym typeface="Courier"/>
              </a:defRPr>
            </a:pPr>
            <a:r>
              <a:t>#</a:t>
            </a:r>
            <a:r>
              <a:t>SBATCH --partition=</a:t>
            </a:r>
            <a:r>
              <a:t>&lt;queue_type&gt; ## &lt;-- EDIT THIS TO BE YOUR partition NAME</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latin typeface="Courier"/>
                <a:ea typeface="Courier"/>
                <a:cs typeface="Courier"/>
                <a:sym typeface="Courier"/>
              </a:defRPr>
            </a:pPr>
            <a:r>
              <a:t>#</a:t>
            </a:r>
            <a:r>
              <a:t>SBATCH</a:t>
            </a:r>
            <a:r>
              <a:t> </a:t>
            </a:r>
            <a:r>
              <a:t>--</a:t>
            </a:r>
            <a:r>
              <a:t>nodes=1</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latin typeface="Courier"/>
                <a:ea typeface="Courier"/>
                <a:cs typeface="Courier"/>
                <a:sym typeface="Courier"/>
              </a:defRPr>
            </a:pPr>
            <a:r>
              <a:t>#SBATCH --ntasks-per-node=1</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latin typeface="Courier"/>
                <a:ea typeface="Courier"/>
                <a:cs typeface="Courier"/>
                <a:sym typeface="Courier"/>
              </a:defRPr>
            </a:pPr>
            <a:r>
              <a:t>#</a:t>
            </a:r>
            <a:r>
              <a:t>SBATCH</a:t>
            </a:r>
            <a:r>
              <a:t> </a:t>
            </a:r>
            <a:r>
              <a:t>--</a:t>
            </a:r>
            <a:r>
              <a:t>time=00:10:00</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latin typeface="Courier"/>
                <a:ea typeface="Courier"/>
                <a:cs typeface="Courier"/>
                <a:sym typeface="Courier"/>
              </a:defRPr>
            </a:pPr>
            <a:r>
              <a:t>#SBATCH --mem-per-cpu=1G</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latin typeface="Courier"/>
                <a:ea typeface="Courier"/>
                <a:cs typeface="Courier"/>
                <a:sym typeface="Courier"/>
              </a:defRPr>
            </a:pPr>
            <a:r>
              <a:t>#</a:t>
            </a:r>
            <a:r>
              <a:t>SBATCH</a:t>
            </a:r>
            <a:r>
              <a:t> </a:t>
            </a:r>
            <a:r>
              <a:t>--job-name=</a:t>
            </a:r>
            <a:r>
              <a:t>sample_job</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latin typeface="Courier"/>
                <a:ea typeface="Courier"/>
                <a:cs typeface="Courier"/>
                <a:sym typeface="Courier"/>
              </a:defRPr>
            </a:pPr>
            <a:r>
              <a:t>#</a:t>
            </a:r>
            <a:r>
              <a:t>SBATCH</a:t>
            </a:r>
            <a:r>
              <a:t> </a:t>
            </a:r>
            <a:r>
              <a:t>--output=</a:t>
            </a:r>
            <a:r>
              <a:t>outlog</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latin typeface="Courier"/>
                <a:ea typeface="Courier"/>
                <a:cs typeface="Courier"/>
                <a:sym typeface="Courier"/>
              </a:defRPr>
            </a:pPr>
            <a:r>
              <a:t>#</a:t>
            </a:r>
            <a:r>
              <a:t>SBATCH</a:t>
            </a:r>
            <a:r>
              <a:t> </a:t>
            </a:r>
            <a:r>
              <a:t>--error=</a:t>
            </a:r>
            <a:r>
              <a:t>errlog</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latin typeface="Courier"/>
                <a:ea typeface="Courier"/>
                <a:cs typeface="Courier"/>
                <a:sym typeface="Courier"/>
              </a:defRPr>
            </a:pP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latin typeface="Courier"/>
                <a:ea typeface="Courier"/>
                <a:cs typeface="Courier"/>
                <a:sym typeface="Courier"/>
              </a:defRPr>
            </a:pPr>
            <a:r>
              <a:t>module purge all       ## Unload existing modules</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latin typeface="Courier"/>
                <a:ea typeface="Courier"/>
                <a:cs typeface="Courier"/>
                <a:sym typeface="Courier"/>
              </a:defRPr>
            </a:pPr>
            <a:r>
              <a:t>module load python     ## Load necessary modules (software</a:t>
            </a:r>
            <a:r>
              <a:t>, </a:t>
            </a:r>
            <a:r>
              <a:t>libraries)</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latin typeface="Courier"/>
                <a:ea typeface="Courier"/>
                <a:cs typeface="Courier"/>
                <a:sym typeface="Courier"/>
              </a:defRPr>
            </a:pP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latin typeface="Courier"/>
                <a:ea typeface="Courier"/>
                <a:cs typeface="Courier"/>
                <a:sym typeface="Courier"/>
              </a:defRPr>
            </a:pPr>
            <a:r>
              <a:t>bash whereami          ## Run the program</a:t>
            </a:r>
          </a:p>
          <a:p>
            <a:pPr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200">
                <a:latin typeface="Courier"/>
                <a:ea typeface="Courier"/>
                <a:cs typeface="Courier"/>
                <a:sym typeface="Courier"/>
              </a:defRPr>
            </a:pPr>
            <a:r>
              <a:t>python helloworld.py   ## Run the program</a:t>
            </a:r>
          </a:p>
        </p:txBody>
      </p:sp>
      <p:sp>
        <p:nvSpPr>
          <p:cNvPr id="1050" name="Rectangle 1"/>
          <p:cNvSpPr txBox="1"/>
          <p:nvPr/>
        </p:nvSpPr>
        <p:spPr>
          <a:xfrm>
            <a:off x="524366" y="1548229"/>
            <a:ext cx="5218381" cy="637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submit_generic_slurm.sh</a:t>
            </a:r>
          </a:p>
        </p:txBody>
      </p:sp>
      <p:sp>
        <p:nvSpPr>
          <p:cNvPr id="1051" name="Shape 949"/>
          <p:cNvSpPr txBox="1"/>
          <p:nvPr/>
        </p:nvSpPr>
        <p:spPr>
          <a:xfrm>
            <a:off x="1265064" y="219649"/>
            <a:ext cx="10474694"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700">
                <a:solidFill>
                  <a:srgbClr val="53585F"/>
                </a:solidFill>
              </a:defRPr>
            </a:lvl1pPr>
          </a:lstStyle>
          <a:p>
            <a:pPr/>
            <a:r>
              <a:t>Getting Started: Batch Job Submission</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3" name="Which partition should you use?"/>
          <p:cNvSpPr txBox="1"/>
          <p:nvPr>
            <p:ph type="title"/>
          </p:nvPr>
        </p:nvSpPr>
        <p:spPr>
          <a:xfrm>
            <a:off x="975359" y="337536"/>
            <a:ext cx="11054082" cy="2090704"/>
          </a:xfrm>
          <a:prstGeom prst="rect">
            <a:avLst/>
          </a:prstGeom>
        </p:spPr>
        <p:txBody>
          <a:bodyPr/>
          <a:lstStyle>
            <a:lvl1pPr>
              <a:defRPr sz="6000"/>
            </a:lvl1pPr>
          </a:lstStyle>
          <a:p>
            <a:pPr/>
            <a:r>
              <a:t>Which partition should you use?</a:t>
            </a:r>
          </a:p>
        </p:txBody>
      </p:sp>
      <p:sp>
        <p:nvSpPr>
          <p:cNvPr id="105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55" name="If your Allocation:"/>
          <p:cNvSpPr txBox="1"/>
          <p:nvPr/>
        </p:nvSpPr>
        <p:spPr>
          <a:xfrm>
            <a:off x="4090365" y="2834363"/>
            <a:ext cx="4824070"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vl1pPr>
          </a:lstStyle>
          <a:p>
            <a:pPr/>
            <a:r>
              <a:t>If your Allocation:</a:t>
            </a:r>
          </a:p>
        </p:txBody>
      </p:sp>
      <p:sp>
        <p:nvSpPr>
          <p:cNvPr id="1056" name="starts with “p” or “e” use “short”…"/>
          <p:cNvSpPr txBox="1"/>
          <p:nvPr/>
        </p:nvSpPr>
        <p:spPr>
          <a:xfrm>
            <a:off x="2122544" y="4078687"/>
            <a:ext cx="10546450" cy="370589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60947" indent="-360947" algn="l">
              <a:lnSpc>
                <a:spcPct val="140000"/>
              </a:lnSpc>
              <a:buSzPct val="100000"/>
              <a:buChar char="•"/>
            </a:pPr>
            <a:r>
              <a:t>starts with “</a:t>
            </a:r>
            <a:r>
              <a:rPr b="1">
                <a:latin typeface="+mn-lt"/>
                <a:ea typeface="+mn-ea"/>
                <a:cs typeface="+mn-cs"/>
                <a:sym typeface="Helvetica"/>
              </a:rPr>
              <a:t>p</a:t>
            </a:r>
            <a:r>
              <a:t>” or “</a:t>
            </a:r>
            <a:r>
              <a:rPr b="1">
                <a:latin typeface="+mn-lt"/>
                <a:ea typeface="+mn-ea"/>
                <a:cs typeface="+mn-cs"/>
                <a:sym typeface="Helvetica"/>
              </a:rPr>
              <a:t>e</a:t>
            </a:r>
            <a:r>
              <a:t>” use “</a:t>
            </a:r>
            <a:r>
              <a:rPr b="1">
                <a:latin typeface="+mn-lt"/>
                <a:ea typeface="+mn-ea"/>
                <a:cs typeface="+mn-cs"/>
                <a:sym typeface="Helvetica"/>
              </a:rPr>
              <a:t>short</a:t>
            </a:r>
            <a:r>
              <a:t>”</a:t>
            </a:r>
          </a:p>
          <a:p>
            <a:pPr marL="360947" indent="-360947" algn="l">
              <a:lnSpc>
                <a:spcPct val="140000"/>
              </a:lnSpc>
              <a:buSzPct val="100000"/>
              <a:buChar char="•"/>
            </a:pPr>
            <a:r>
              <a:t>starts with “</a:t>
            </a:r>
            <a:r>
              <a:rPr b="1">
                <a:latin typeface="+mn-lt"/>
                <a:ea typeface="+mn-ea"/>
                <a:cs typeface="+mn-cs"/>
                <a:sym typeface="Helvetica"/>
              </a:rPr>
              <a:t>b</a:t>
            </a:r>
            <a:r>
              <a:t>” use your Allocation name </a:t>
            </a:r>
            <a:br/>
            <a:r>
              <a:t>       for example, for b1000 use partition “b1000”</a:t>
            </a:r>
          </a:p>
          <a:p>
            <a:pPr marL="360947" indent="-360947" algn="l">
              <a:lnSpc>
                <a:spcPct val="140000"/>
              </a:lnSpc>
              <a:buSzPct val="100000"/>
              <a:buChar char="•"/>
            </a:pPr>
            <a:r>
              <a:t>is “</a:t>
            </a:r>
            <a:r>
              <a:rPr b="1">
                <a:latin typeface="+mn-lt"/>
                <a:ea typeface="+mn-ea"/>
                <a:cs typeface="+mn-cs"/>
                <a:sym typeface="Helvetica"/>
              </a:rPr>
              <a:t>b1042</a:t>
            </a:r>
            <a:r>
              <a:t>” use “</a:t>
            </a:r>
            <a:r>
              <a:rPr b="1">
                <a:latin typeface="+mn-lt"/>
                <a:ea typeface="+mn-ea"/>
                <a:cs typeface="+mn-cs"/>
                <a:sym typeface="Helvetica"/>
              </a:rPr>
              <a:t>genomics</a:t>
            </a:r>
            <a:r>
              <a:t>”</a:t>
            </a:r>
          </a:p>
          <a:p>
            <a:pPr marL="360947" indent="-360947" algn="l">
              <a:lnSpc>
                <a:spcPct val="140000"/>
              </a:lnSpc>
              <a:buSzPct val="100000"/>
              <a:buChar char="•"/>
            </a:pPr>
            <a:r>
              <a:t>is “</a:t>
            </a:r>
            <a:r>
              <a:rPr b="1">
                <a:latin typeface="+mn-lt"/>
                <a:ea typeface="+mn-ea"/>
                <a:cs typeface="+mn-cs"/>
                <a:sym typeface="Helvetica"/>
              </a:rPr>
              <a:t>w10001</a:t>
            </a:r>
            <a:r>
              <a:t>” use “</a:t>
            </a:r>
            <a:r>
              <a:rPr b="1">
                <a:latin typeface="+mn-lt"/>
                <a:ea typeface="+mn-ea"/>
                <a:cs typeface="+mn-cs"/>
                <a:sym typeface="Helvetica"/>
              </a:rPr>
              <a:t>w10001</a:t>
            </a:r>
            <a:r>
              <a:t>”</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8" name="Slide Number Placeholder 3"/>
          <p:cNvSpPr txBox="1"/>
          <p:nvPr>
            <p:ph type="sldNum" sz="quarter" idx="2"/>
          </p:nvPr>
        </p:nvSpPr>
        <p:spPr>
          <a:xfrm>
            <a:off x="11985790" y="9232738"/>
            <a:ext cx="368768" cy="352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59" name="Shape 949"/>
          <p:cNvSpPr txBox="1"/>
          <p:nvPr/>
        </p:nvSpPr>
        <p:spPr>
          <a:xfrm>
            <a:off x="1265064" y="219649"/>
            <a:ext cx="10474694"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700">
                <a:solidFill>
                  <a:srgbClr val="53585F"/>
                </a:solidFill>
              </a:defRPr>
            </a:lvl1pPr>
          </a:lstStyle>
          <a:p>
            <a:pPr/>
            <a:r>
              <a:t>Getting Started: Batch Job Submission</a:t>
            </a:r>
          </a:p>
        </p:txBody>
      </p:sp>
      <p:pic>
        <p:nvPicPr>
          <p:cNvPr id="1060" name="Screen Shot 2017-09-02 at 4.35.13 PM.png" descr="Screen Shot 2017-09-02 at 4.35.13 PM.png"/>
          <p:cNvPicPr>
            <a:picLocks noChangeAspect="1"/>
          </p:cNvPicPr>
          <p:nvPr/>
        </p:nvPicPr>
        <p:blipFill>
          <a:blip r:embed="rId2">
            <a:extLst/>
          </a:blip>
          <a:srcRect l="5565" t="0" r="5564" b="0"/>
          <a:stretch>
            <a:fillRect/>
          </a:stretch>
        </p:blipFill>
        <p:spPr>
          <a:xfrm>
            <a:off x="6718299" y="2737817"/>
            <a:ext cx="5334002" cy="6017866"/>
          </a:xfrm>
          <a:prstGeom prst="rect">
            <a:avLst/>
          </a:prstGeom>
          <a:ln w="12700">
            <a:miter lim="400000"/>
          </a:ln>
        </p:spPr>
      </p:pic>
      <p:sp>
        <p:nvSpPr>
          <p:cNvPr id="1061" name="Shape 1049"/>
          <p:cNvSpPr txBox="1"/>
          <p:nvPr>
            <p:ph type="title"/>
          </p:nvPr>
        </p:nvSpPr>
        <p:spPr>
          <a:xfrm>
            <a:off x="442912" y="1395462"/>
            <a:ext cx="5428651" cy="2159001"/>
          </a:xfrm>
          <a:prstGeom prst="rect">
            <a:avLst/>
          </a:prstGeom>
        </p:spPr>
        <p:txBody>
          <a:bodyPr/>
          <a:lstStyle>
            <a:lvl1pPr>
              <a:defRPr sz="4700">
                <a:solidFill>
                  <a:srgbClr val="53585F"/>
                </a:solidFill>
              </a:defRPr>
            </a:lvl1pPr>
          </a:lstStyle>
          <a:p>
            <a:pPr/>
            <a:r>
              <a:t>text editor: nano</a:t>
            </a:r>
          </a:p>
        </p:txBody>
      </p:sp>
      <p:sp>
        <p:nvSpPr>
          <p:cNvPr id="1062" name="Shape 1050"/>
          <p:cNvSpPr txBox="1"/>
          <p:nvPr>
            <p:ph type="body" sz="half" idx="1"/>
          </p:nvPr>
        </p:nvSpPr>
        <p:spPr>
          <a:xfrm>
            <a:off x="154162" y="3219516"/>
            <a:ext cx="6487136" cy="4856080"/>
          </a:xfrm>
          <a:prstGeom prst="rect">
            <a:avLst/>
          </a:prstGeom>
        </p:spPr>
        <p:txBody>
          <a:bodyPr/>
          <a:lstStyle/>
          <a:p>
            <a:pPr marL="457200" indent="-457200" algn="l">
              <a:buSzPct val="100000"/>
              <a:buFont typeface="Arial"/>
              <a:buChar char="•"/>
              <a:defRPr sz="2800">
                <a:solidFill>
                  <a:srgbClr val="000000"/>
                </a:solidFill>
                <a:latin typeface="Helvetica Light"/>
                <a:ea typeface="Helvetica Light"/>
                <a:cs typeface="Helvetica Light"/>
                <a:sym typeface="Helvetica Light"/>
              </a:defRPr>
            </a:pPr>
            <a:r>
              <a:t>$ nano submit_generic</a:t>
            </a:r>
            <a:r>
              <a:t>_slurm</a:t>
            </a:r>
            <a:r>
              <a:t>.sh  </a:t>
            </a:r>
            <a:br/>
            <a:r>
              <a:t>this will open the named file for editing or create it if it doesn’t exist</a:t>
            </a:r>
          </a:p>
          <a:p>
            <a:pPr marL="457200" indent="-457200" algn="l">
              <a:buSzPct val="100000"/>
              <a:buFont typeface="Arial"/>
              <a:buChar char="•"/>
              <a:defRPr sz="2800">
                <a:solidFill>
                  <a:srgbClr val="000000"/>
                </a:solidFill>
                <a:latin typeface="Helvetica Light"/>
                <a:ea typeface="Helvetica Light"/>
                <a:cs typeface="Helvetica Light"/>
                <a:sym typeface="Helvetica Light"/>
              </a:defRPr>
            </a:pPr>
            <a:r>
              <a:t>type your text: the mouse will not move the cursor - navigate with the arrow keys</a:t>
            </a:r>
          </a:p>
          <a:p>
            <a:pPr marL="457200" indent="-457200" algn="l">
              <a:buSzPct val="100000"/>
              <a:buFont typeface="Arial"/>
              <a:buChar char="•"/>
              <a:defRPr sz="2800">
                <a:solidFill>
                  <a:srgbClr val="000000"/>
                </a:solidFill>
                <a:latin typeface="Helvetica Light"/>
                <a:ea typeface="Helvetica Light"/>
                <a:cs typeface="Helvetica Light"/>
                <a:sym typeface="Helvetica Light"/>
              </a:defRPr>
            </a:pPr>
            <a:r>
              <a:t>save and quit: commands are on the bottom of the screen - the “^” stands for “control”</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4" name="Interactive on Quest"/>
          <p:cNvSpPr txBox="1"/>
          <p:nvPr>
            <p:ph type="title"/>
          </p:nvPr>
        </p:nvSpPr>
        <p:spPr>
          <a:prstGeom prst="rect">
            <a:avLst/>
          </a:prstGeom>
        </p:spPr>
        <p:txBody>
          <a:bodyPr/>
          <a:lstStyle/>
          <a:p>
            <a:pPr/>
            <a:r>
              <a:t>Interactive on Quest</a:t>
            </a:r>
          </a:p>
        </p:txBody>
      </p:sp>
      <p:sp>
        <p:nvSpPr>
          <p:cNvPr id="1065" name="Body"/>
          <p:cNvSpPr txBox="1"/>
          <p:nvPr>
            <p:ph type="body" sz="quarter" idx="1"/>
          </p:nvPr>
        </p:nvSpPr>
        <p:spPr>
          <a:prstGeom prst="rect">
            <a:avLst/>
          </a:prstGeom>
        </p:spPr>
        <p:txBody>
          <a:bodyPr/>
          <a:lstStyle/>
          <a:p>
            <a:pPr/>
          </a:p>
        </p:txBody>
      </p:sp>
      <p:sp>
        <p:nvSpPr>
          <p:cNvPr id="106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Raise Hand” if you don’t have a Quest account"/>
          <p:cNvSpPr txBox="1"/>
          <p:nvPr>
            <p:ph type="title"/>
          </p:nvPr>
        </p:nvSpPr>
        <p:spPr>
          <a:xfrm>
            <a:off x="424729" y="965105"/>
            <a:ext cx="12155342" cy="5189696"/>
          </a:xfrm>
          <a:prstGeom prst="rect">
            <a:avLst/>
          </a:prstGeom>
        </p:spPr>
        <p:txBody>
          <a:bodyPr/>
          <a:lstStyle>
            <a:lvl1pPr>
              <a:defRPr sz="8400"/>
            </a:lvl1pPr>
          </a:lstStyle>
          <a:p>
            <a:pPr/>
            <a:r>
              <a:t>“Raise Hand” if you don’t have a Quest account</a:t>
            </a:r>
          </a:p>
        </p:txBody>
      </p:sp>
      <p:sp>
        <p:nvSpPr>
          <p:cNvPr id="204" name="Slide Number"/>
          <p:cNvSpPr txBox="1"/>
          <p:nvPr>
            <p:ph type="sldNum" sz="quarter" idx="2"/>
          </p:nvPr>
        </p:nvSpPr>
        <p:spPr>
          <a:xfrm>
            <a:off x="12098803" y="9232741"/>
            <a:ext cx="255757" cy="35199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5" name="Please set up your screen to have Zoom on one half of the screen and a terminal or web browser on the other half."/>
          <p:cNvSpPr txBox="1"/>
          <p:nvPr/>
        </p:nvSpPr>
        <p:spPr>
          <a:xfrm>
            <a:off x="379160" y="268316"/>
            <a:ext cx="12246481" cy="12065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Please set up your screen to have Zoom on one half of the screen and a terminal or web browser on the other half.</a:t>
            </a:r>
          </a:p>
        </p:txBody>
      </p:sp>
      <p:pic>
        <p:nvPicPr>
          <p:cNvPr id="206" name="Screen Shot 2020-04-21 at 5.41.23 PM.png" descr="Screen Shot 2020-04-21 at 5.41.23 PM.png"/>
          <p:cNvPicPr>
            <a:picLocks noChangeAspect="1"/>
          </p:cNvPicPr>
          <p:nvPr/>
        </p:nvPicPr>
        <p:blipFill>
          <a:blip r:embed="rId2">
            <a:extLst/>
          </a:blip>
          <a:stretch>
            <a:fillRect/>
          </a:stretch>
        </p:blipFill>
        <p:spPr>
          <a:xfrm>
            <a:off x="3848100" y="6523849"/>
            <a:ext cx="5308600" cy="1854201"/>
          </a:xfrm>
          <a:prstGeom prst="rect">
            <a:avLst/>
          </a:prstGeom>
          <a:ln w="12700">
            <a:miter lim="400000"/>
          </a:ln>
        </p:spPr>
      </p:pic>
      <p:sp>
        <p:nvSpPr>
          <p:cNvPr id="207" name="Rectangle"/>
          <p:cNvSpPr/>
          <p:nvPr/>
        </p:nvSpPr>
        <p:spPr>
          <a:xfrm>
            <a:off x="3871183" y="7422405"/>
            <a:ext cx="960046" cy="920236"/>
          </a:xfrm>
          <a:prstGeom prst="rect">
            <a:avLst/>
          </a:prstGeom>
          <a:ln w="25400">
            <a:solidFill>
              <a:schemeClr val="accent6"/>
            </a:solidFill>
          </a:ln>
          <a:effectLst>
            <a:outerShdw sx="100000" sy="100000" kx="0" ky="0" algn="b" rotWithShape="0" blurRad="38100" dist="25400" dir="5400000">
              <a:srgbClr val="000000">
                <a:alpha val="50000"/>
              </a:srgbClr>
            </a:outerShdw>
          </a:effectLst>
        </p:spPr>
        <p:txBody>
          <a:bodyPr lIns="50800" tIns="50800" rIns="50800" bIns="50800" anchor="ctr"/>
          <a:lstStyle/>
          <a:p>
            <a:pPr/>
          </a:p>
        </p:txBody>
      </p:sp>
      <p:pic>
        <p:nvPicPr>
          <p:cNvPr id="208" name="Screen Shot 2020-04-21 at 5.35.45 PM.png" descr="Screen Shot 2020-04-21 at 5.35.45 PM.png"/>
          <p:cNvPicPr>
            <a:picLocks noChangeAspect="1"/>
          </p:cNvPicPr>
          <p:nvPr/>
        </p:nvPicPr>
        <p:blipFill>
          <a:blip r:embed="rId3">
            <a:extLst/>
          </a:blip>
          <a:stretch>
            <a:fillRect/>
          </a:stretch>
        </p:blipFill>
        <p:spPr>
          <a:xfrm>
            <a:off x="5969000" y="5538269"/>
            <a:ext cx="1066800" cy="673101"/>
          </a:xfrm>
          <a:prstGeom prst="rect">
            <a:avLst/>
          </a:prstGeom>
          <a:ln w="12700">
            <a:miter lim="400000"/>
          </a:ln>
        </p:spPr>
      </p:pic>
      <p:grpSp>
        <p:nvGrpSpPr>
          <p:cNvPr id="211" name="Group"/>
          <p:cNvGrpSpPr/>
          <p:nvPr/>
        </p:nvGrpSpPr>
        <p:grpSpPr>
          <a:xfrm>
            <a:off x="1379475" y="5550969"/>
            <a:ext cx="4378424" cy="647701"/>
            <a:chOff x="0" y="0"/>
            <a:chExt cx="4378422" cy="647700"/>
          </a:xfrm>
        </p:grpSpPr>
        <p:sp>
          <p:nvSpPr>
            <p:cNvPr id="209" name="Line"/>
            <p:cNvSpPr/>
            <p:nvPr/>
          </p:nvSpPr>
          <p:spPr>
            <a:xfrm>
              <a:off x="2375029" y="352982"/>
              <a:ext cx="2003394" cy="1"/>
            </a:xfrm>
            <a:prstGeom prst="line">
              <a:avLst/>
            </a:prstGeom>
            <a:noFill/>
            <a:ln w="25400" cap="flat">
              <a:solidFill>
                <a:schemeClr val="accent6"/>
              </a:solidFill>
              <a:prstDash val="solid"/>
              <a:round/>
              <a:tailEnd type="triangle" w="med" len="me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210" name="Click here"/>
            <p:cNvSpPr txBox="1"/>
            <p:nvPr/>
          </p:nvSpPr>
          <p:spPr>
            <a:xfrm>
              <a:off x="0" y="0"/>
              <a:ext cx="2163928"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Click here</a:t>
              </a:r>
            </a:p>
          </p:txBody>
        </p:sp>
      </p:grpSp>
      <p:grpSp>
        <p:nvGrpSpPr>
          <p:cNvPr id="214" name="Group"/>
          <p:cNvGrpSpPr/>
          <p:nvPr/>
        </p:nvGrpSpPr>
        <p:grpSpPr>
          <a:xfrm>
            <a:off x="1290749" y="7558673"/>
            <a:ext cx="2377175" cy="647701"/>
            <a:chOff x="0" y="0"/>
            <a:chExt cx="2377174" cy="647700"/>
          </a:xfrm>
        </p:grpSpPr>
        <p:sp>
          <p:nvSpPr>
            <p:cNvPr id="212" name="Line"/>
            <p:cNvSpPr/>
            <p:nvPr/>
          </p:nvSpPr>
          <p:spPr>
            <a:xfrm>
              <a:off x="1310374" y="323850"/>
              <a:ext cx="1066801" cy="0"/>
            </a:xfrm>
            <a:prstGeom prst="line">
              <a:avLst/>
            </a:prstGeom>
            <a:noFill/>
            <a:ln w="25400" cap="flat">
              <a:solidFill>
                <a:schemeClr val="accent6"/>
              </a:solidFill>
              <a:prstDash val="solid"/>
              <a:round/>
              <a:tailEnd type="triangle" w="med" len="med"/>
            </a:ln>
            <a:effectLst>
              <a:outerShdw sx="100000" sy="100000" kx="0" ky="0" algn="b" rotWithShape="0" blurRad="38100" dist="25400" dir="5400000">
                <a:srgbClr val="000000">
                  <a:alpha val="50000"/>
                </a:srgbClr>
              </a:outerShdw>
            </a:effectLst>
          </p:spPr>
          <p:txBody>
            <a:bodyPr wrap="square" lIns="45718" tIns="45718" rIns="45718" bIns="45718" numCol="1" anchor="t">
              <a:noAutofit/>
            </a:bodyPr>
            <a:lstStyle/>
            <a:p>
              <a:pPr/>
            </a:p>
          </p:txBody>
        </p:sp>
        <p:sp>
          <p:nvSpPr>
            <p:cNvPr id="213" name="Click"/>
            <p:cNvSpPr txBox="1"/>
            <p:nvPr/>
          </p:nvSpPr>
          <p:spPr>
            <a:xfrm>
              <a:off x="-1" y="0"/>
              <a:ext cx="1130200"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Click</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0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7" grpId="2"/>
      <p:bldP build="whole" bldLvl="1" animBg="1" rev="0" advAuto="0" spid="214" grpId="3"/>
      <p:bldP build="whole" bldLvl="1" animBg="1" rev="0" advAuto="0" spid="211" grpId="1"/>
    </p:bldLst>
  </p:timing>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68" name="image3.jpeg" descr="image3.jpeg"/>
          <p:cNvPicPr>
            <a:picLocks noChangeAspect="1"/>
          </p:cNvPicPr>
          <p:nvPr/>
        </p:nvPicPr>
        <p:blipFill>
          <a:blip r:embed="rId2">
            <a:extLst/>
          </a:blip>
          <a:stretch>
            <a:fillRect/>
          </a:stretch>
        </p:blipFill>
        <p:spPr>
          <a:xfrm>
            <a:off x="-2" y="-2"/>
            <a:ext cx="13004803" cy="9753602"/>
          </a:xfrm>
          <a:prstGeom prst="rect">
            <a:avLst/>
          </a:prstGeom>
          <a:ln w="12700">
            <a:miter lim="400000"/>
          </a:ln>
        </p:spPr>
      </p:pic>
      <p:sp>
        <p:nvSpPr>
          <p:cNvPr id="1069" name="Shape 1064"/>
          <p:cNvSpPr txBox="1"/>
          <p:nvPr>
            <p:ph type="title"/>
          </p:nvPr>
        </p:nvSpPr>
        <p:spPr>
          <a:xfrm>
            <a:off x="1300478" y="2480680"/>
            <a:ext cx="11704323" cy="1509244"/>
          </a:xfrm>
          <a:prstGeom prst="rect">
            <a:avLst/>
          </a:prstGeom>
        </p:spPr>
        <p:txBody>
          <a:bodyPr/>
          <a:lstStyle>
            <a:lvl1pPr>
              <a:defRPr>
                <a:solidFill>
                  <a:srgbClr val="404040"/>
                </a:solidFill>
              </a:defRPr>
            </a:lvl1pPr>
          </a:lstStyle>
          <a:p>
            <a:pPr/>
            <a:r>
              <a:t>Questions?</a:t>
            </a:r>
          </a:p>
        </p:txBody>
      </p:sp>
      <p:sp>
        <p:nvSpPr>
          <p:cNvPr id="1070" name="Shape 1065"/>
          <p:cNvSpPr txBox="1"/>
          <p:nvPr>
            <p:ph type="body" sz="half" idx="1"/>
          </p:nvPr>
        </p:nvSpPr>
        <p:spPr>
          <a:xfrm>
            <a:off x="1300479" y="4334933"/>
            <a:ext cx="11704322" cy="2664929"/>
          </a:xfrm>
          <a:prstGeom prst="rect">
            <a:avLst/>
          </a:prstGeom>
        </p:spPr>
        <p:txBody>
          <a:bodyPr/>
          <a:lstStyle/>
          <a:p>
            <a:pPr>
              <a:defRPr>
                <a:solidFill>
                  <a:srgbClr val="404040"/>
                </a:solidFill>
              </a:defRPr>
            </a:pPr>
            <a:r>
              <a:t>Help email: </a:t>
            </a:r>
            <a:r>
              <a:rPr u="sng">
                <a:solidFill>
                  <a:srgbClr val="0000FF"/>
                </a:solidFill>
                <a:uFill>
                  <a:solidFill>
                    <a:srgbClr val="0000FF"/>
                  </a:solidFill>
                </a:uFill>
                <a:hlinkClick r:id="rId3" invalidUrl="" action="" tgtFrame="" tooltip="" history="1" highlightClick="0" endSnd="0"/>
              </a:rPr>
              <a:t>quest-help@northwestern.edu</a:t>
            </a:r>
          </a:p>
          <a:p>
            <a:pPr>
              <a:defRPr u="sng">
                <a:solidFill>
                  <a:srgbClr val="404040"/>
                </a:solidFill>
              </a:defRPr>
            </a:pPr>
          </a:p>
          <a:p>
            <a:pPr>
              <a:defRPr>
                <a:solidFill>
                  <a:srgbClr val="404040"/>
                </a:solidFill>
              </a:defRPr>
            </a:pPr>
            <a:r>
              <a:t>Research Computing Services</a:t>
            </a:r>
          </a:p>
        </p:txBody>
      </p:sp>
      <p:pic>
        <p:nvPicPr>
          <p:cNvPr id="1071" name="image4.png" descr="image4.png"/>
          <p:cNvPicPr>
            <a:picLocks noChangeAspect="1"/>
          </p:cNvPicPr>
          <p:nvPr/>
        </p:nvPicPr>
        <p:blipFill>
          <a:blip r:embed="rId4">
            <a:extLst/>
          </a:blip>
          <a:stretch>
            <a:fillRect/>
          </a:stretch>
        </p:blipFill>
        <p:spPr>
          <a:xfrm>
            <a:off x="7895769" y="7344870"/>
            <a:ext cx="5191965" cy="2408731"/>
          </a:xfrm>
          <a:prstGeom prst="rect">
            <a:avLst/>
          </a:prstGeom>
          <a:ln w="12700">
            <a:miter lim="400000"/>
          </a:ln>
        </p:spPr>
      </p:pic>
      <p:sp>
        <p:nvSpPr>
          <p:cNvPr id="1072" name="Slide Number Placeholder 1"/>
          <p:cNvSpPr txBox="1"/>
          <p:nvPr>
            <p:ph type="sldNum" sz="quarter" idx="2"/>
          </p:nvPr>
        </p:nvSpPr>
        <p:spPr>
          <a:xfrm>
            <a:off x="11985790" y="9232738"/>
            <a:ext cx="368768" cy="352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4" name="Shape 1797"/>
          <p:cNvSpPr txBox="1"/>
          <p:nvPr>
            <p:ph type="title"/>
          </p:nvPr>
        </p:nvSpPr>
        <p:spPr>
          <a:xfrm>
            <a:off x="952500" y="444500"/>
            <a:ext cx="11099800" cy="2159000"/>
          </a:xfrm>
          <a:prstGeom prst="rect">
            <a:avLst/>
          </a:prstGeom>
        </p:spPr>
        <p:txBody>
          <a:bodyPr/>
          <a:lstStyle>
            <a:lvl1pPr>
              <a:defRPr>
                <a:solidFill>
                  <a:srgbClr val="53585F"/>
                </a:solidFill>
              </a:defRPr>
            </a:lvl1pPr>
          </a:lstStyle>
          <a:p>
            <a:pPr/>
            <a:r>
              <a:t>Python package installation</a:t>
            </a:r>
          </a:p>
        </p:txBody>
      </p:sp>
      <p:sp>
        <p:nvSpPr>
          <p:cNvPr id="1075" name="Shape 1798"/>
          <p:cNvSpPr txBox="1"/>
          <p:nvPr>
            <p:ph type="body" idx="1"/>
          </p:nvPr>
        </p:nvSpPr>
        <p:spPr>
          <a:xfrm>
            <a:off x="952498" y="2603500"/>
            <a:ext cx="10790323" cy="6286500"/>
          </a:xfrm>
          <a:prstGeom prst="rect">
            <a:avLst/>
          </a:prstGeom>
        </p:spPr>
        <p:txBody>
          <a:bodyPr/>
          <a:lstStyle/>
          <a:p>
            <a:pPr marL="308608" indent="-308608" algn="l" defTabSz="525779">
              <a:spcBef>
                <a:spcPts val="2800"/>
              </a:spcBef>
              <a:defRPr b="1" sz="2500">
                <a:solidFill>
                  <a:srgbClr val="000000"/>
                </a:solidFill>
                <a:latin typeface="Courier New"/>
                <a:ea typeface="Courier New"/>
                <a:cs typeface="Courier New"/>
                <a:sym typeface="Courier New"/>
              </a:defRPr>
            </a:pPr>
            <a:r>
              <a:t>$ </a:t>
            </a:r>
            <a:r>
              <a:t>module load python </a:t>
            </a:r>
            <a:endParaRPr>
              <a:latin typeface="+mn-lt"/>
              <a:ea typeface="+mn-ea"/>
              <a:cs typeface="+mn-cs"/>
              <a:sym typeface="Helvetica"/>
            </a:endParaRPr>
          </a:p>
          <a:p>
            <a:pPr lvl="1" marL="308608" indent="34291" algn="l" defTabSz="525779">
              <a:spcBef>
                <a:spcPts val="2800"/>
              </a:spcBef>
              <a:defRPr sz="2500">
                <a:solidFill>
                  <a:srgbClr val="000000"/>
                </a:solidFill>
                <a:latin typeface="Helvetica Light"/>
                <a:ea typeface="Helvetica Light"/>
                <a:cs typeface="Helvetica Light"/>
                <a:sym typeface="Helvetica Light"/>
              </a:defRPr>
            </a:pPr>
            <a:r>
              <a:t>This will load a development level version of python (2.7) in your environment</a:t>
            </a:r>
          </a:p>
          <a:p>
            <a:pPr marL="308608" indent="-308608" algn="l" defTabSz="525779">
              <a:spcBef>
                <a:spcPts val="2800"/>
              </a:spcBef>
              <a:defRPr b="1" sz="2500">
                <a:solidFill>
                  <a:srgbClr val="000000"/>
                </a:solidFill>
                <a:latin typeface="Courier New"/>
                <a:ea typeface="Courier New"/>
                <a:cs typeface="Courier New"/>
                <a:sym typeface="Courier New"/>
              </a:defRPr>
            </a:pPr>
            <a:r>
              <a:t>$ pip install </a:t>
            </a:r>
            <a:r>
              <a:rPr sz="2400"/>
              <a:t>–user</a:t>
            </a:r>
            <a:r>
              <a:t> tensorflow –upgrade</a:t>
            </a:r>
            <a:endParaRPr>
              <a:latin typeface="+mn-lt"/>
              <a:ea typeface="+mn-ea"/>
              <a:cs typeface="+mn-cs"/>
              <a:sym typeface="Helvetica"/>
            </a:endParaRPr>
          </a:p>
          <a:p>
            <a:pPr lvl="1" marL="308608" indent="34291" algn="l" defTabSz="525779">
              <a:spcBef>
                <a:spcPts val="2800"/>
              </a:spcBef>
              <a:defRPr sz="2500">
                <a:solidFill>
                  <a:srgbClr val="000000"/>
                </a:solidFill>
                <a:latin typeface="Helvetica Light"/>
                <a:ea typeface="Helvetica Light"/>
                <a:cs typeface="Helvetica Light"/>
                <a:sym typeface="Helvetica Light"/>
              </a:defRPr>
            </a:pPr>
            <a:r>
              <a:t>Install the package  - check in </a:t>
            </a:r>
            <a:r>
              <a:rPr b="1">
                <a:latin typeface="Courier New"/>
                <a:ea typeface="Courier New"/>
                <a:cs typeface="Courier New"/>
                <a:sym typeface="Courier New"/>
              </a:rPr>
              <a:t>/home/netID/.local</a:t>
            </a:r>
          </a:p>
          <a:p>
            <a:pPr lvl="1" marL="308608" indent="34291" algn="l" defTabSz="525779">
              <a:spcBef>
                <a:spcPts val="2800"/>
              </a:spcBef>
              <a:defRPr sz="2500">
                <a:solidFill>
                  <a:srgbClr val="000000"/>
                </a:solidFill>
                <a:latin typeface="Helvetica Light"/>
                <a:ea typeface="Helvetica Light"/>
                <a:cs typeface="Helvetica Light"/>
                <a:sym typeface="Helvetica Light"/>
              </a:defRPr>
            </a:pPr>
            <a:r>
              <a:t>Start python and to test type : </a:t>
            </a:r>
            <a:r>
              <a:rPr b="1">
                <a:latin typeface="Courier New"/>
                <a:ea typeface="Courier New"/>
                <a:cs typeface="Courier New"/>
                <a:sym typeface="Courier New"/>
              </a:rPr>
              <a:t>import tensorflow as tf</a:t>
            </a:r>
            <a:endParaRPr b="1">
              <a:latin typeface="Courier New"/>
              <a:ea typeface="Courier New"/>
              <a:cs typeface="Courier New"/>
              <a:sym typeface="Courier New"/>
            </a:endParaRPr>
          </a:p>
          <a:p>
            <a:pPr lvl="1" marL="308608" indent="34291" algn="l" defTabSz="525779">
              <a:spcBef>
                <a:spcPts val="2800"/>
              </a:spcBef>
              <a:defRPr sz="2500">
                <a:solidFill>
                  <a:srgbClr val="000000"/>
                </a:solidFill>
                <a:latin typeface="Helvetica Light"/>
                <a:ea typeface="Helvetica Light"/>
                <a:cs typeface="Helvetica Light"/>
                <a:sym typeface="Helvetica Light"/>
              </a:defRPr>
            </a:pPr>
            <a:r>
              <a:t>You can exit python by typing: </a:t>
            </a:r>
            <a:r>
              <a:rPr b="1">
                <a:latin typeface="Courier New"/>
                <a:ea typeface="Courier New"/>
                <a:cs typeface="Courier New"/>
                <a:sym typeface="Courier New"/>
              </a:rPr>
              <a:t>quit() </a:t>
            </a:r>
            <a:r>
              <a:t>and press enter</a:t>
            </a:r>
          </a:p>
        </p:txBody>
      </p:sp>
      <p:sp>
        <p:nvSpPr>
          <p:cNvPr id="1076" name="Slide Number Placeholder 1"/>
          <p:cNvSpPr txBox="1"/>
          <p:nvPr>
            <p:ph type="sldNum" sz="quarter" idx="2"/>
          </p:nvPr>
        </p:nvSpPr>
        <p:spPr>
          <a:xfrm>
            <a:off x="11985790" y="9232738"/>
            <a:ext cx="368768" cy="352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8" name="Shape 1798"/>
          <p:cNvSpPr txBox="1"/>
          <p:nvPr>
            <p:ph type="body" idx="1"/>
          </p:nvPr>
        </p:nvSpPr>
        <p:spPr>
          <a:xfrm>
            <a:off x="952499" y="2302329"/>
            <a:ext cx="10790323" cy="7237377"/>
          </a:xfrm>
          <a:prstGeom prst="rect">
            <a:avLst/>
          </a:prstGeom>
        </p:spPr>
        <p:txBody>
          <a:bodyPr/>
          <a:lstStyle/>
          <a:p>
            <a:pPr marL="308608" indent="-308608" algn="l" defTabSz="525779">
              <a:spcBef>
                <a:spcPts val="2800"/>
              </a:spcBef>
              <a:defRPr b="1" sz="2500">
                <a:solidFill>
                  <a:srgbClr val="000000"/>
                </a:solidFill>
                <a:latin typeface="Courier New"/>
                <a:ea typeface="Courier New"/>
                <a:cs typeface="Courier New"/>
                <a:sym typeface="Courier New"/>
              </a:defRPr>
            </a:pPr>
            <a:r>
              <a:t>$ </a:t>
            </a:r>
            <a:r>
              <a:t>module load R/3.4.3</a:t>
            </a:r>
            <a:endParaRPr>
              <a:latin typeface="+mn-lt"/>
              <a:ea typeface="+mn-ea"/>
              <a:cs typeface="+mn-cs"/>
              <a:sym typeface="Helvetica"/>
            </a:endParaRPr>
          </a:p>
          <a:p>
            <a:pPr lvl="1" marL="308608" indent="34291" algn="l" defTabSz="525779">
              <a:spcBef>
                <a:spcPts val="2800"/>
              </a:spcBef>
              <a:defRPr sz="2500">
                <a:solidFill>
                  <a:srgbClr val="000000"/>
                </a:solidFill>
                <a:latin typeface="Helvetica Light"/>
                <a:ea typeface="Helvetica Light"/>
                <a:cs typeface="Helvetica Light"/>
                <a:sym typeface="Helvetica Light"/>
              </a:defRPr>
            </a:pPr>
            <a:r>
              <a:t>This will load a development level version of R (3.4.3) in your environment</a:t>
            </a:r>
          </a:p>
          <a:p>
            <a:pPr marL="308608" indent="-308608" algn="l" defTabSz="525779">
              <a:spcBef>
                <a:spcPts val="2800"/>
              </a:spcBef>
              <a:defRPr b="1" sz="2500">
                <a:solidFill>
                  <a:srgbClr val="000000"/>
                </a:solidFill>
                <a:latin typeface="Courier New"/>
                <a:ea typeface="Courier New"/>
                <a:cs typeface="Courier New"/>
                <a:sym typeface="Courier New"/>
              </a:defRPr>
            </a:pPr>
            <a:r>
              <a:t>$ R (</a:t>
            </a:r>
            <a:r>
              <a:rPr i="1"/>
              <a:t>enter the R interpreter environment</a:t>
            </a:r>
            <a:r>
              <a:t>)</a:t>
            </a:r>
            <a:endParaRPr>
              <a:latin typeface="+mn-lt"/>
              <a:ea typeface="+mn-ea"/>
              <a:cs typeface="+mn-cs"/>
              <a:sym typeface="Helvetica"/>
            </a:endParaRPr>
          </a:p>
          <a:p>
            <a:pPr algn="l">
              <a:defRPr b="1" sz="2400">
                <a:solidFill>
                  <a:srgbClr val="000000"/>
                </a:solidFill>
                <a:latin typeface="Courier New"/>
                <a:ea typeface="Courier New"/>
                <a:cs typeface="Courier New"/>
                <a:sym typeface="Courier New"/>
              </a:defRPr>
            </a:pPr>
            <a:r>
              <a:t>&gt; install.packages(‘tensorflow’)</a:t>
            </a:r>
          </a:p>
          <a:p>
            <a:pPr algn="l">
              <a:defRPr sz="2400">
                <a:solidFill>
                  <a:srgbClr val="000000"/>
                </a:solidFill>
                <a:latin typeface="Courier New"/>
                <a:ea typeface="Courier New"/>
                <a:cs typeface="Courier New"/>
                <a:sym typeface="Courier New"/>
              </a:defRPr>
            </a:pPr>
            <a:r>
              <a:t>You can click yes to all the options </a:t>
            </a:r>
          </a:p>
          <a:p>
            <a:pPr algn="l">
              <a:defRPr sz="2400">
                <a:solidFill>
                  <a:srgbClr val="000000"/>
                </a:solidFill>
                <a:latin typeface="Courier New"/>
                <a:ea typeface="Courier New"/>
                <a:cs typeface="Courier New"/>
                <a:sym typeface="Courier New"/>
              </a:defRPr>
            </a:pPr>
          </a:p>
          <a:p>
            <a:pPr algn="l">
              <a:defRPr sz="2400">
                <a:solidFill>
                  <a:srgbClr val="000000"/>
                </a:solidFill>
                <a:latin typeface="Courier New"/>
                <a:ea typeface="Courier New"/>
                <a:cs typeface="Courier New"/>
                <a:sym typeface="Courier New"/>
              </a:defRPr>
            </a:pPr>
            <a:r>
              <a:t>Check by typing: </a:t>
            </a:r>
            <a:r>
              <a:rPr b="1"/>
              <a:t>library(‘tensorflow’)</a:t>
            </a:r>
            <a:endParaRPr b="1"/>
          </a:p>
          <a:p>
            <a:pPr algn="l">
              <a:defRPr sz="2400">
                <a:solidFill>
                  <a:srgbClr val="000000"/>
                </a:solidFill>
                <a:latin typeface="Courier New"/>
                <a:ea typeface="Courier New"/>
                <a:cs typeface="Courier New"/>
                <a:sym typeface="Courier New"/>
              </a:defRPr>
            </a:pPr>
            <a:r>
              <a:t>Exit by typing: </a:t>
            </a:r>
            <a:r>
              <a:rPr b="1"/>
              <a:t>quit() </a:t>
            </a:r>
            <a:r>
              <a:t>and then type </a:t>
            </a:r>
            <a:r>
              <a:rPr b="1"/>
              <a:t>n (for no)</a:t>
            </a:r>
            <a:endParaRPr b="1"/>
          </a:p>
          <a:p>
            <a:pPr algn="l">
              <a:defRPr sz="2400">
                <a:solidFill>
                  <a:srgbClr val="000000"/>
                </a:solidFill>
                <a:latin typeface="Courier New"/>
                <a:ea typeface="Courier New"/>
                <a:cs typeface="Courier New"/>
                <a:sym typeface="Courier New"/>
              </a:defRPr>
            </a:pPr>
          </a:p>
          <a:p>
            <a:pPr algn="l">
              <a:defRPr sz="2400">
                <a:solidFill>
                  <a:srgbClr val="000000"/>
                </a:solidFill>
                <a:latin typeface="Courier New"/>
                <a:ea typeface="Courier New"/>
                <a:cs typeface="Courier New"/>
                <a:sym typeface="Courier New"/>
              </a:defRPr>
            </a:pPr>
            <a:r>
              <a:t>Installations will be in home directory under: </a:t>
            </a:r>
            <a:r>
              <a:rPr b="1"/>
              <a:t>/home/netid/R/x86_64-pc-linux-gnu-library/3.4/</a:t>
            </a:r>
          </a:p>
        </p:txBody>
      </p:sp>
      <p:sp>
        <p:nvSpPr>
          <p:cNvPr id="1079" name="Shape 1797"/>
          <p:cNvSpPr txBox="1"/>
          <p:nvPr>
            <p:ph type="title"/>
          </p:nvPr>
        </p:nvSpPr>
        <p:spPr>
          <a:xfrm>
            <a:off x="952500" y="444500"/>
            <a:ext cx="11099800" cy="2159000"/>
          </a:xfrm>
          <a:prstGeom prst="rect">
            <a:avLst/>
          </a:prstGeom>
        </p:spPr>
        <p:txBody>
          <a:bodyPr/>
          <a:lstStyle>
            <a:lvl1pPr>
              <a:defRPr>
                <a:solidFill>
                  <a:srgbClr val="53585F"/>
                </a:solidFill>
              </a:defRPr>
            </a:lvl1pPr>
          </a:lstStyle>
          <a:p>
            <a:pPr/>
            <a:r>
              <a:t>R package installation</a:t>
            </a:r>
          </a:p>
        </p:txBody>
      </p:sp>
      <p:sp>
        <p:nvSpPr>
          <p:cNvPr id="1080" name="Slide Number Placeholder 1"/>
          <p:cNvSpPr txBox="1"/>
          <p:nvPr>
            <p:ph type="sldNum" sz="quarter" idx="2"/>
          </p:nvPr>
        </p:nvSpPr>
        <p:spPr>
          <a:xfrm>
            <a:off x="11985790" y="9232738"/>
            <a:ext cx="368768" cy="352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2" name="Title 2"/>
          <p:cNvSpPr txBox="1"/>
          <p:nvPr>
            <p:ph type="title"/>
          </p:nvPr>
        </p:nvSpPr>
        <p:spPr>
          <a:xfrm>
            <a:off x="952499" y="-67599"/>
            <a:ext cx="11708425" cy="2039530"/>
          </a:xfrm>
          <a:prstGeom prst="rect">
            <a:avLst/>
          </a:prstGeom>
        </p:spPr>
        <p:txBody>
          <a:bodyPr/>
          <a:lstStyle>
            <a:lvl1pPr>
              <a:defRPr>
                <a:solidFill>
                  <a:srgbClr val="53585F"/>
                </a:solidFill>
              </a:defRPr>
            </a:lvl1pPr>
          </a:lstStyle>
          <a:p>
            <a:pPr/>
            <a:r>
              <a:t>Build your own package/libraries: fftw</a:t>
            </a:r>
          </a:p>
        </p:txBody>
      </p:sp>
      <p:sp>
        <p:nvSpPr>
          <p:cNvPr id="1083" name="Text Placeholder 3"/>
          <p:cNvSpPr txBox="1"/>
          <p:nvPr>
            <p:ph type="body" idx="1"/>
          </p:nvPr>
        </p:nvSpPr>
        <p:spPr>
          <a:xfrm>
            <a:off x="554891" y="1915030"/>
            <a:ext cx="12449910" cy="6851106"/>
          </a:xfrm>
          <a:prstGeom prst="rect">
            <a:avLst/>
          </a:prstGeom>
        </p:spPr>
        <p:txBody>
          <a:bodyPr/>
          <a:lstStyle/>
          <a:p>
            <a:pPr algn="l">
              <a:defRPr sz="2000">
                <a:solidFill>
                  <a:srgbClr val="000000"/>
                </a:solidFill>
              </a:defRPr>
            </a:pPr>
            <a:r>
              <a:t>Create a directory and download: </a:t>
            </a:r>
          </a:p>
          <a:p>
            <a:pPr lvl="1" indent="457200" algn="l">
              <a:defRPr sz="2000">
                <a:solidFill>
                  <a:srgbClr val="000000"/>
                </a:solidFill>
              </a:defRPr>
            </a:pPr>
            <a:r>
              <a:t>$ </a:t>
            </a:r>
            <a:r>
              <a:rPr b="1">
                <a:latin typeface="Courier New"/>
                <a:ea typeface="Courier New"/>
                <a:cs typeface="Courier New"/>
                <a:sym typeface="Courier New"/>
              </a:rPr>
              <a:t>mkdir csr; cd csr; wget </a:t>
            </a:r>
            <a:r>
              <a:rPr b="1" u="sng">
                <a:solidFill>
                  <a:srgbClr val="0000FF"/>
                </a:solidFill>
                <a:uFill>
                  <a:solidFill>
                    <a:srgbClr val="0000FF"/>
                  </a:solidFill>
                </a:uFill>
                <a:latin typeface="Courier New"/>
                <a:ea typeface="Courier New"/>
                <a:cs typeface="Courier New"/>
                <a:sym typeface="Courier New"/>
                <a:hlinkClick r:id="rId2" invalidUrl="" action="" tgtFrame="" tooltip="" history="1" highlightClick="0" endSnd="0"/>
              </a:rPr>
              <a:t>http://www.fftw.org/fftw-3.3.7.tar.gz</a:t>
            </a:r>
            <a:endParaRPr b="1">
              <a:latin typeface="Courier New"/>
              <a:ea typeface="Courier New"/>
              <a:cs typeface="Courier New"/>
              <a:sym typeface="Courier New"/>
            </a:endParaRPr>
          </a:p>
          <a:p>
            <a:pPr algn="l">
              <a:defRPr sz="2000">
                <a:solidFill>
                  <a:srgbClr val="000000"/>
                </a:solidFill>
              </a:defRPr>
            </a:pPr>
          </a:p>
          <a:p>
            <a:pPr algn="l">
              <a:defRPr sz="2000">
                <a:solidFill>
                  <a:srgbClr val="000000"/>
                </a:solidFill>
              </a:defRPr>
            </a:pPr>
            <a:r>
              <a:t>Unpack: $ </a:t>
            </a:r>
            <a:r>
              <a:rPr b="1">
                <a:latin typeface="Courier New"/>
                <a:ea typeface="Courier New"/>
                <a:cs typeface="Courier New"/>
                <a:sym typeface="Courier New"/>
              </a:rPr>
              <a:t>tar –xvmf  fftw-3.3.7.tar.gz </a:t>
            </a:r>
            <a:endParaRPr b="1">
              <a:latin typeface="Courier New"/>
              <a:ea typeface="Courier New"/>
              <a:cs typeface="Courier New"/>
              <a:sym typeface="Courier New"/>
            </a:endParaRPr>
          </a:p>
          <a:p>
            <a:pPr algn="l">
              <a:defRPr sz="2000">
                <a:solidFill>
                  <a:srgbClr val="000000"/>
                </a:solidFill>
              </a:defRPr>
            </a:pPr>
          </a:p>
          <a:p>
            <a:pPr algn="l">
              <a:defRPr sz="2000">
                <a:solidFill>
                  <a:srgbClr val="000000"/>
                </a:solidFill>
              </a:defRPr>
            </a:pPr>
            <a:r>
              <a:t>Enter package directory, configure and build </a:t>
            </a:r>
            <a:endParaRPr b="1">
              <a:latin typeface="Courier New"/>
              <a:ea typeface="Courier New"/>
              <a:cs typeface="Courier New"/>
              <a:sym typeface="Courier New"/>
            </a:endParaRPr>
          </a:p>
          <a:p>
            <a:pPr lvl="1" indent="457200" algn="l">
              <a:defRPr b="1" sz="2000">
                <a:solidFill>
                  <a:srgbClr val="000000"/>
                </a:solidFill>
                <a:latin typeface="Courier New"/>
                <a:ea typeface="Courier New"/>
                <a:cs typeface="Courier New"/>
                <a:sym typeface="Courier New"/>
              </a:defRPr>
            </a:pPr>
            <a:r>
              <a:t>$cd fftw-3.3.7 ; ./configure –prefix=/home/netID/fftw_install ; make ; make install</a:t>
            </a:r>
          </a:p>
          <a:p>
            <a:pPr algn="l">
              <a:defRPr sz="2000">
                <a:solidFill>
                  <a:srgbClr val="000000"/>
                </a:solidFill>
              </a:defRPr>
            </a:pPr>
          </a:p>
          <a:p>
            <a:pPr algn="l">
              <a:defRPr sz="2000">
                <a:solidFill>
                  <a:srgbClr val="000000"/>
                </a:solidFill>
              </a:defRPr>
            </a:pPr>
            <a:r>
              <a:t>Inspect installation: </a:t>
            </a:r>
            <a:r>
              <a:rPr>
                <a:latin typeface="Courier New"/>
                <a:ea typeface="Courier New"/>
                <a:cs typeface="Courier New"/>
                <a:sym typeface="Courier New"/>
              </a:rPr>
              <a:t>$ </a:t>
            </a:r>
            <a:r>
              <a:rPr b="1">
                <a:latin typeface="Courier New"/>
                <a:ea typeface="Courier New"/>
                <a:cs typeface="Courier New"/>
                <a:sym typeface="Courier New"/>
              </a:rPr>
              <a:t>ls fftw_install</a:t>
            </a:r>
            <a:endParaRPr b="1">
              <a:latin typeface="Courier New"/>
              <a:ea typeface="Courier New"/>
              <a:cs typeface="Courier New"/>
              <a:sym typeface="Courier New"/>
            </a:endParaRPr>
          </a:p>
          <a:p>
            <a:pPr lvl="1" indent="457200" algn="l">
              <a:defRPr sz="2000">
                <a:solidFill>
                  <a:srgbClr val="000000"/>
                </a:solidFill>
              </a:defRPr>
            </a:pPr>
            <a:r>
              <a:t>Installation contains directories </a:t>
            </a:r>
            <a:r>
              <a:rPr b="1">
                <a:latin typeface="Courier New"/>
                <a:ea typeface="Courier New"/>
                <a:cs typeface="Courier New"/>
                <a:sym typeface="Courier New"/>
              </a:rPr>
              <a:t>bin  include  lib  share</a:t>
            </a:r>
            <a:endParaRPr b="1">
              <a:latin typeface="Courier New"/>
              <a:ea typeface="Courier New"/>
              <a:cs typeface="Courier New"/>
              <a:sym typeface="Courier New"/>
            </a:endParaRPr>
          </a:p>
          <a:p>
            <a:pPr algn="l">
              <a:defRPr sz="2000">
                <a:solidFill>
                  <a:srgbClr val="000000"/>
                </a:solidFill>
              </a:defRPr>
            </a:pPr>
          </a:p>
          <a:p>
            <a:pPr algn="l">
              <a:defRPr sz="2000">
                <a:solidFill>
                  <a:srgbClr val="000000"/>
                </a:solidFill>
              </a:defRPr>
            </a:pPr>
            <a:r>
              <a:t>Add environmental variables in your </a:t>
            </a:r>
            <a:r>
              <a:rPr b="1">
                <a:latin typeface="Courier New"/>
                <a:ea typeface="Courier New"/>
                <a:cs typeface="Courier New"/>
                <a:sym typeface="Courier New"/>
              </a:rPr>
              <a:t>/home/netID/.bashrc </a:t>
            </a:r>
            <a:r>
              <a:t>file:</a:t>
            </a:r>
            <a:endParaRPr b="1">
              <a:latin typeface="Courier New"/>
              <a:ea typeface="Courier New"/>
              <a:cs typeface="Courier New"/>
              <a:sym typeface="Courier New"/>
            </a:endParaRPr>
          </a:p>
          <a:p>
            <a:pPr lvl="1" indent="457200" algn="l">
              <a:defRPr b="1" sz="2000">
                <a:solidFill>
                  <a:srgbClr val="000000"/>
                </a:solidFill>
                <a:latin typeface="Courier New"/>
                <a:ea typeface="Courier New"/>
                <a:cs typeface="Courier New"/>
                <a:sym typeface="Courier New"/>
              </a:defRPr>
            </a:pPr>
            <a:r>
              <a:t>export $PATH=/home/netID/fftw_install/bin:$PATH</a:t>
            </a:r>
          </a:p>
          <a:p>
            <a:pPr lvl="1" indent="457200" algn="l">
              <a:defRPr b="1" sz="2000">
                <a:solidFill>
                  <a:srgbClr val="000000"/>
                </a:solidFill>
                <a:latin typeface="Courier New"/>
                <a:ea typeface="Courier New"/>
                <a:cs typeface="Courier New"/>
                <a:sym typeface="Courier New"/>
              </a:defRPr>
            </a:pPr>
            <a:r>
              <a:t>export $LD_LIBRARY_PATH=/home/netID/fftw_install/lib:$LD_LIBRARY_PATH</a:t>
            </a:r>
          </a:p>
          <a:p>
            <a:pPr lvl="1" indent="457200" algn="l">
              <a:defRPr b="1" sz="2000">
                <a:solidFill>
                  <a:srgbClr val="000000"/>
                </a:solidFill>
                <a:latin typeface="Courier New"/>
                <a:ea typeface="Courier New"/>
                <a:cs typeface="Courier New"/>
                <a:sym typeface="Courier New"/>
              </a:defRPr>
            </a:pPr>
            <a:r>
              <a:t>export $PKG_CONFiG_PATH=$LD_LIBRARY_PATH/pkgconfig:$PKG_CONFIG_PATH</a:t>
            </a:r>
          </a:p>
        </p:txBody>
      </p:sp>
      <p:sp>
        <p:nvSpPr>
          <p:cNvPr id="1084" name="Slide Number Placeholder 1"/>
          <p:cNvSpPr txBox="1"/>
          <p:nvPr>
            <p:ph type="sldNum" sz="quarter" idx="2"/>
          </p:nvPr>
        </p:nvSpPr>
        <p:spPr>
          <a:xfrm>
            <a:off x="11985790" y="9232738"/>
            <a:ext cx="368768" cy="352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6" name="Title 2"/>
          <p:cNvSpPr txBox="1"/>
          <p:nvPr>
            <p:ph type="title"/>
          </p:nvPr>
        </p:nvSpPr>
        <p:spPr>
          <a:xfrm>
            <a:off x="952499" y="409453"/>
            <a:ext cx="10212807" cy="1085424"/>
          </a:xfrm>
          <a:prstGeom prst="rect">
            <a:avLst/>
          </a:prstGeom>
        </p:spPr>
        <p:txBody>
          <a:bodyPr/>
          <a:lstStyle>
            <a:lvl1pPr>
              <a:defRPr>
                <a:solidFill>
                  <a:srgbClr val="53585F"/>
                </a:solidFill>
              </a:defRPr>
            </a:lvl1pPr>
          </a:lstStyle>
          <a:p>
            <a:pPr/>
            <a:r>
              <a:t>Build your code</a:t>
            </a:r>
          </a:p>
        </p:txBody>
      </p:sp>
      <p:sp>
        <p:nvSpPr>
          <p:cNvPr id="1087" name="Text Placeholder 3"/>
          <p:cNvSpPr txBox="1"/>
          <p:nvPr>
            <p:ph type="body" idx="1"/>
          </p:nvPr>
        </p:nvSpPr>
        <p:spPr>
          <a:xfrm>
            <a:off x="304799" y="1899564"/>
            <a:ext cx="12029442" cy="6892143"/>
          </a:xfrm>
          <a:prstGeom prst="rect">
            <a:avLst/>
          </a:prstGeom>
        </p:spPr>
        <p:txBody>
          <a:bodyPr/>
          <a:lstStyle/>
          <a:p>
            <a:pPr algn="l">
              <a:defRPr sz="2800">
                <a:solidFill>
                  <a:srgbClr val="000000"/>
                </a:solidFill>
                <a:latin typeface="Courier New"/>
                <a:ea typeface="Courier New"/>
                <a:cs typeface="Courier New"/>
                <a:sym typeface="Courier New"/>
              </a:defRPr>
            </a:pPr>
            <a:r>
              <a:t>Download a sample code that needs your libraries</a:t>
            </a:r>
          </a:p>
          <a:p>
            <a:pPr lvl="1" indent="457200" algn="l">
              <a:defRPr b="1" sz="2800">
                <a:solidFill>
                  <a:srgbClr val="000000"/>
                </a:solidFill>
                <a:latin typeface="Courier New"/>
                <a:ea typeface="Courier New"/>
                <a:cs typeface="Courier New"/>
                <a:sym typeface="Courier New"/>
              </a:defRPr>
            </a:pPr>
            <a:r>
              <a:t>$</a:t>
            </a:r>
            <a:r>
              <a:rPr b="0"/>
              <a:t> </a:t>
            </a:r>
            <a:r>
              <a:t>wget http://geco.mines.edu/files/userguides/techReports/mklWrappers/fft_example/test.c</a:t>
            </a:r>
          </a:p>
          <a:p>
            <a:pPr algn="l">
              <a:defRPr sz="2800">
                <a:solidFill>
                  <a:srgbClr val="000000"/>
                </a:solidFill>
                <a:latin typeface="Courier New"/>
                <a:ea typeface="Courier New"/>
                <a:cs typeface="Courier New"/>
                <a:sym typeface="Courier New"/>
              </a:defRPr>
            </a:pPr>
          </a:p>
          <a:p>
            <a:pPr algn="l">
              <a:defRPr sz="2800">
                <a:solidFill>
                  <a:srgbClr val="000000"/>
                </a:solidFill>
                <a:latin typeface="Courier New"/>
                <a:ea typeface="Courier New"/>
                <a:cs typeface="Courier New"/>
                <a:sym typeface="Courier New"/>
              </a:defRPr>
            </a:pPr>
            <a:r>
              <a:t>Compile</a:t>
            </a:r>
            <a:r>
              <a:rPr b="1"/>
              <a:t>: </a:t>
            </a:r>
            <a:endParaRPr b="1"/>
          </a:p>
          <a:p>
            <a:pPr lvl="1" indent="457200" algn="l">
              <a:defRPr b="1" sz="2800">
                <a:solidFill>
                  <a:srgbClr val="000000"/>
                </a:solidFill>
                <a:latin typeface="Courier New"/>
                <a:ea typeface="Courier New"/>
                <a:cs typeface="Courier New"/>
                <a:sym typeface="Courier New"/>
              </a:defRPr>
            </a:pPr>
            <a:r>
              <a:t>$ gcc test.c -o test \</a:t>
            </a:r>
          </a:p>
          <a:p>
            <a:pPr lvl="1" indent="342900" algn="l">
              <a:defRPr b="1" sz="2800">
                <a:solidFill>
                  <a:srgbClr val="000000"/>
                </a:solidFill>
                <a:latin typeface="Courier New"/>
                <a:ea typeface="Courier New"/>
                <a:cs typeface="Courier New"/>
                <a:sym typeface="Courier New"/>
              </a:defRPr>
            </a:pPr>
            <a:r>
              <a:t>-L$HOME/fftw_install/lib -lfftw3 -lm \ </a:t>
            </a:r>
          </a:p>
          <a:p>
            <a:pPr lvl="1" indent="342900" algn="l">
              <a:defRPr b="1" sz="2800">
                <a:solidFill>
                  <a:srgbClr val="000000"/>
                </a:solidFill>
                <a:latin typeface="Courier New"/>
                <a:ea typeface="Courier New"/>
                <a:cs typeface="Courier New"/>
                <a:sym typeface="Courier New"/>
              </a:defRPr>
            </a:pPr>
            <a:r>
              <a:t>-I$HOME/fftw_install/include </a:t>
            </a:r>
          </a:p>
          <a:p>
            <a:pPr algn="l">
              <a:defRPr sz="2800">
                <a:solidFill>
                  <a:srgbClr val="000000"/>
                </a:solidFill>
                <a:latin typeface="Courier New"/>
                <a:ea typeface="Courier New"/>
                <a:cs typeface="Courier New"/>
                <a:sym typeface="Courier New"/>
              </a:defRPr>
            </a:pPr>
          </a:p>
          <a:p>
            <a:pPr algn="l">
              <a:defRPr sz="2800">
                <a:solidFill>
                  <a:srgbClr val="000000"/>
                </a:solidFill>
                <a:latin typeface="Courier New"/>
                <a:ea typeface="Courier New"/>
                <a:cs typeface="Courier New"/>
                <a:sym typeface="Courier New"/>
              </a:defRPr>
            </a:pPr>
            <a:r>
              <a:t>Run:</a:t>
            </a:r>
          </a:p>
          <a:p>
            <a:pPr lvl="1" indent="457200" algn="l">
              <a:defRPr b="1" sz="2800">
                <a:solidFill>
                  <a:srgbClr val="000000"/>
                </a:solidFill>
                <a:latin typeface="Courier New"/>
                <a:ea typeface="Courier New"/>
                <a:cs typeface="Courier New"/>
                <a:sym typeface="Courier New"/>
              </a:defRPr>
            </a:pPr>
            <a:r>
              <a:t>./test &gt;&amp; output </a:t>
            </a:r>
          </a:p>
        </p:txBody>
      </p:sp>
      <p:sp>
        <p:nvSpPr>
          <p:cNvPr id="1088" name="Rectangle 5"/>
          <p:cNvSpPr/>
          <p:nvPr/>
        </p:nvSpPr>
        <p:spPr>
          <a:xfrm>
            <a:off x="6174757" y="4791997"/>
            <a:ext cx="5728074" cy="647066"/>
          </a:xfrm>
          <a:prstGeom prst="rect">
            <a:avLst/>
          </a:prstGeom>
          <a:gradFill>
            <a:gsLst>
              <a:gs pos="0">
                <a:schemeClr val="accent1">
                  <a:hueOff val="909213"/>
                  <a:satOff val="3076"/>
                  <a:lumOff val="42594"/>
                </a:schemeClr>
              </a:gs>
              <a:gs pos="35000">
                <a:srgbClr val="BACCFF"/>
              </a:gs>
              <a:gs pos="100000">
                <a:schemeClr val="accent1">
                  <a:hueOff val="974357"/>
                  <a:satOff val="3076"/>
                  <a:lumOff val="56590"/>
                </a:schemeClr>
              </a:gs>
            </a:gsLst>
            <a:lin ang="16200000"/>
          </a:gradFill>
          <a:ln>
            <a:solidFill>
              <a:srgbClr val="0063BF"/>
            </a:solidFill>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45719" rIns="45719">
            <a:spAutoFit/>
          </a:bodyPr>
          <a:lstStyle>
            <a:lvl1pPr>
              <a:defRPr>
                <a:effectLst>
                  <a:outerShdw sx="100000" sy="100000" kx="0" ky="0" algn="b" rotWithShape="0" blurRad="38100" dist="19050" dir="2700000">
                    <a:srgbClr val="000000">
                      <a:alpha val="40000"/>
                    </a:srgbClr>
                  </a:outerShdw>
                </a:effectLst>
              </a:defRPr>
            </a:lvl1pPr>
          </a:lstStyle>
          <a:p>
            <a:pPr/>
            <a:r>
              <a:t>Compiler-Source-Exec</a:t>
            </a:r>
          </a:p>
        </p:txBody>
      </p:sp>
      <p:sp>
        <p:nvSpPr>
          <p:cNvPr id="1089" name="Rectangle 6"/>
          <p:cNvSpPr/>
          <p:nvPr/>
        </p:nvSpPr>
        <p:spPr>
          <a:xfrm>
            <a:off x="9038794" y="5620739"/>
            <a:ext cx="3641105" cy="1739266"/>
          </a:xfrm>
          <a:prstGeom prst="rect">
            <a:avLst/>
          </a:prstGeom>
          <a:gradFill>
            <a:gsLst>
              <a:gs pos="0">
                <a:schemeClr val="accent1">
                  <a:hueOff val="909213"/>
                  <a:satOff val="3076"/>
                  <a:lumOff val="42594"/>
                </a:schemeClr>
              </a:gs>
              <a:gs pos="35000">
                <a:srgbClr val="BACCFF"/>
              </a:gs>
              <a:gs pos="100000">
                <a:schemeClr val="accent1">
                  <a:hueOff val="974357"/>
                  <a:satOff val="3076"/>
                  <a:lumOff val="56590"/>
                </a:schemeClr>
              </a:gs>
            </a:gsLst>
            <a:lin ang="16200000"/>
          </a:gradFill>
          <a:ln>
            <a:solidFill>
              <a:srgbClr val="0063BF"/>
            </a:solidFill>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45719" rIns="45719">
            <a:spAutoFit/>
          </a:bodyPr>
          <a:lstStyle/>
          <a:p>
            <a:pPr>
              <a:defRPr>
                <a:effectLst>
                  <a:outerShdw sx="100000" sy="100000" kx="0" ky="0" algn="b" rotWithShape="0" blurRad="38100" dist="19050" dir="2700000">
                    <a:srgbClr val="000000">
                      <a:alpha val="40000"/>
                    </a:srgbClr>
                  </a:outerShdw>
                </a:effectLst>
              </a:defRPr>
            </a:pPr>
            <a:r>
              <a:t>Linking to libraries </a:t>
            </a:r>
          </a:p>
          <a:p>
            <a:pPr>
              <a:defRPr>
                <a:effectLst>
                  <a:outerShdw sx="100000" sy="100000" kx="0" ky="0" algn="b" rotWithShape="0" blurRad="38100" dist="19050" dir="2700000">
                    <a:srgbClr val="000000">
                      <a:alpha val="40000"/>
                    </a:srgbClr>
                  </a:outerShdw>
                </a:effectLst>
              </a:defRPr>
            </a:pPr>
            <a:r>
              <a:t>&amp;headers</a:t>
            </a:r>
          </a:p>
        </p:txBody>
      </p:sp>
      <p:sp>
        <p:nvSpPr>
          <p:cNvPr id="1090" name="Slide Number Placeholder 1"/>
          <p:cNvSpPr txBox="1"/>
          <p:nvPr>
            <p:ph type="sldNum" sz="quarter" idx="2"/>
          </p:nvPr>
        </p:nvSpPr>
        <p:spPr>
          <a:xfrm>
            <a:off x="11985790" y="9232738"/>
            <a:ext cx="368768" cy="352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Shape 981"/>
          <p:cNvSpPr txBox="1"/>
          <p:nvPr>
            <p:ph type="sldNum" sz="quarter" idx="2"/>
          </p:nvPr>
        </p:nvSpPr>
        <p:spPr>
          <a:xfrm>
            <a:off x="12098803" y="9232741"/>
            <a:ext cx="255757" cy="35199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7" name="Shape 982"/>
          <p:cNvSpPr txBox="1"/>
          <p:nvPr/>
        </p:nvSpPr>
        <p:spPr>
          <a:xfrm>
            <a:off x="549402" y="3606799"/>
            <a:ext cx="11905997" cy="2540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000" u="sng"/>
            </a:pPr>
            <a:r>
              <a:t>Make sure you’re connected to Northwestern’s VPN</a:t>
            </a:r>
          </a:p>
          <a:p>
            <a:pPr algn="l">
              <a:defRPr sz="4000"/>
            </a:pPr>
          </a:p>
          <a:p>
            <a:pPr algn="l">
              <a:defRPr sz="4000"/>
            </a:pPr>
            <a:r>
              <a:t>From browser: http://quest.northwestern.edu:3000</a:t>
            </a:r>
          </a:p>
        </p:txBody>
      </p:sp>
      <p:sp>
        <p:nvSpPr>
          <p:cNvPr id="218" name="Please set up your screen to have Zoom on one half of the screen and a terminal or web browser on the other half."/>
          <p:cNvSpPr txBox="1"/>
          <p:nvPr/>
        </p:nvSpPr>
        <p:spPr>
          <a:xfrm>
            <a:off x="379160" y="138676"/>
            <a:ext cx="12246481" cy="3937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800"/>
            </a:lvl1pPr>
          </a:lstStyle>
          <a:p>
            <a:pPr/>
            <a:r>
              <a:t>Please set up your screen to have Zoom on one half of the screen and a terminal or web browser on the other half.</a:t>
            </a:r>
          </a:p>
        </p:txBody>
      </p:sp>
      <p:sp>
        <p:nvSpPr>
          <p:cNvPr id="219" name="Shape 949"/>
          <p:cNvSpPr txBox="1"/>
          <p:nvPr/>
        </p:nvSpPr>
        <p:spPr>
          <a:xfrm>
            <a:off x="3936603" y="1596512"/>
            <a:ext cx="5131594"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5600">
                <a:solidFill>
                  <a:srgbClr val="53585F"/>
                </a:solidFill>
                <a:latin typeface="+mn-lt"/>
                <a:ea typeface="+mn-ea"/>
                <a:cs typeface="+mn-cs"/>
                <a:sym typeface="Helvetica"/>
              </a:defRPr>
            </a:lvl1pPr>
          </a:lstStyle>
          <a:p>
            <a:pPr/>
            <a:r>
              <a:t>Login to Quest</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Shape 981"/>
          <p:cNvSpPr txBox="1"/>
          <p:nvPr>
            <p:ph type="sldNum" sz="quarter" idx="2"/>
          </p:nvPr>
        </p:nvSpPr>
        <p:spPr>
          <a:xfrm>
            <a:off x="12098803" y="9232741"/>
            <a:ext cx="255757" cy="35199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2" name="Shape 982"/>
          <p:cNvSpPr txBox="1"/>
          <p:nvPr/>
        </p:nvSpPr>
        <p:spPr>
          <a:xfrm>
            <a:off x="2398268" y="924211"/>
            <a:ext cx="8291930" cy="132080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000"/>
            </a:pPr>
            <a:r>
              <a:rPr b="1">
                <a:latin typeface="+mn-lt"/>
                <a:ea typeface="+mn-ea"/>
                <a:cs typeface="+mn-cs"/>
                <a:sym typeface="Helvetica"/>
              </a:rPr>
              <a:t>http</a:t>
            </a:r>
            <a:r>
              <a:t>://quest.northwestern.edu:3000</a:t>
            </a:r>
          </a:p>
        </p:txBody>
      </p:sp>
      <p:sp>
        <p:nvSpPr>
          <p:cNvPr id="223" name="Shape 949"/>
          <p:cNvSpPr txBox="1"/>
          <p:nvPr/>
        </p:nvSpPr>
        <p:spPr>
          <a:xfrm>
            <a:off x="3936603" y="16559"/>
            <a:ext cx="5131594"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5600">
                <a:solidFill>
                  <a:srgbClr val="53585F"/>
                </a:solidFill>
                <a:latin typeface="+mn-lt"/>
                <a:ea typeface="+mn-ea"/>
                <a:cs typeface="+mn-cs"/>
                <a:sym typeface="Helvetica"/>
              </a:defRPr>
            </a:lvl1pPr>
          </a:lstStyle>
          <a:p>
            <a:pPr/>
            <a:r>
              <a:t>Login to Quest</a:t>
            </a:r>
          </a:p>
        </p:txBody>
      </p:sp>
      <p:pic>
        <p:nvPicPr>
          <p:cNvPr id="224" name="Screen Shot 2020-04-21 at 9.26.16 AM.png" descr="Screen Shot 2020-04-21 at 9.26.16 AM.png"/>
          <p:cNvPicPr>
            <a:picLocks noChangeAspect="1"/>
          </p:cNvPicPr>
          <p:nvPr/>
        </p:nvPicPr>
        <p:blipFill>
          <a:blip r:embed="rId2">
            <a:extLst/>
          </a:blip>
          <a:stretch>
            <a:fillRect/>
          </a:stretch>
        </p:blipFill>
        <p:spPr>
          <a:xfrm>
            <a:off x="3422649" y="1795317"/>
            <a:ext cx="6159501" cy="6502401"/>
          </a:xfrm>
          <a:prstGeom prst="rect">
            <a:avLst/>
          </a:prstGeom>
          <a:ln w="12700">
            <a:miter lim="400000"/>
          </a:ln>
        </p:spPr>
      </p:pic>
      <p:sp>
        <p:nvSpPr>
          <p:cNvPr id="225" name="Shape 982"/>
          <p:cNvSpPr txBox="1"/>
          <p:nvPr/>
        </p:nvSpPr>
        <p:spPr>
          <a:xfrm>
            <a:off x="1244853" y="8132773"/>
            <a:ext cx="10515093" cy="1320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i="1" sz="4000">
                <a:latin typeface="+mn-lt"/>
                <a:ea typeface="+mn-ea"/>
                <a:cs typeface="+mn-cs"/>
                <a:sym typeface="Helvetica"/>
              </a:defRPr>
            </a:lvl1pPr>
          </a:lstStyle>
          <a:p>
            <a:pPr/>
            <a:r>
              <a:t>If you don’t see this, check you’re on the VPN</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